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8"/>
  </p:notesMasterIdLst>
  <p:sldIdLst>
    <p:sldId id="256" r:id="rId2"/>
    <p:sldId id="290" r:id="rId3"/>
    <p:sldId id="271" r:id="rId4"/>
    <p:sldId id="266" r:id="rId5"/>
    <p:sldId id="267" r:id="rId6"/>
    <p:sldId id="272" r:id="rId7"/>
    <p:sldId id="274" r:id="rId8"/>
    <p:sldId id="275" r:id="rId9"/>
    <p:sldId id="276" r:id="rId10"/>
    <p:sldId id="282" r:id="rId11"/>
    <p:sldId id="277" r:id="rId12"/>
    <p:sldId id="278" r:id="rId13"/>
    <p:sldId id="279" r:id="rId14"/>
    <p:sldId id="280" r:id="rId15"/>
    <p:sldId id="281" r:id="rId16"/>
    <p:sldId id="283" r:id="rId17"/>
    <p:sldId id="284" r:id="rId18"/>
    <p:sldId id="285" r:id="rId19"/>
    <p:sldId id="286" r:id="rId20"/>
    <p:sldId id="287" r:id="rId21"/>
    <p:sldId id="288" r:id="rId22"/>
    <p:sldId id="260" r:id="rId23"/>
    <p:sldId id="261" r:id="rId24"/>
    <p:sldId id="263" r:id="rId25"/>
    <p:sldId id="259" r:id="rId26"/>
    <p:sldId id="289" r:id="rId27"/>
  </p:sldIdLst>
  <p:sldSz cx="9144000" cy="6858000" type="screen4x3"/>
  <p:notesSz cx="6858000" cy="9144000"/>
  <p:defaultTextStyle>
    <a:defPPr>
      <a:defRPr lang="en-US"/>
    </a:defPPr>
    <a:lvl1pPr algn="l" rtl="0" eaLnBrk="0" fontAlgn="base" hangingPunct="0">
      <a:spcBef>
        <a:spcPct val="0"/>
      </a:spcBef>
      <a:spcAft>
        <a:spcPct val="0"/>
      </a:spcAft>
      <a:defRPr sz="3600" b="1" kern="1200">
        <a:solidFill>
          <a:schemeClr val="tx1"/>
        </a:solidFill>
        <a:latin typeface="Arial" charset="0"/>
        <a:ea typeface="+mn-ea"/>
        <a:cs typeface="+mn-cs"/>
      </a:defRPr>
    </a:lvl1pPr>
    <a:lvl2pPr marL="457200" algn="l" rtl="0" eaLnBrk="0" fontAlgn="base" hangingPunct="0">
      <a:spcBef>
        <a:spcPct val="0"/>
      </a:spcBef>
      <a:spcAft>
        <a:spcPct val="0"/>
      </a:spcAft>
      <a:defRPr sz="3600" b="1" kern="1200">
        <a:solidFill>
          <a:schemeClr val="tx1"/>
        </a:solidFill>
        <a:latin typeface="Arial" charset="0"/>
        <a:ea typeface="+mn-ea"/>
        <a:cs typeface="+mn-cs"/>
      </a:defRPr>
    </a:lvl2pPr>
    <a:lvl3pPr marL="914400" algn="l" rtl="0" eaLnBrk="0" fontAlgn="base" hangingPunct="0">
      <a:spcBef>
        <a:spcPct val="0"/>
      </a:spcBef>
      <a:spcAft>
        <a:spcPct val="0"/>
      </a:spcAft>
      <a:defRPr sz="3600" b="1" kern="1200">
        <a:solidFill>
          <a:schemeClr val="tx1"/>
        </a:solidFill>
        <a:latin typeface="Arial" charset="0"/>
        <a:ea typeface="+mn-ea"/>
        <a:cs typeface="+mn-cs"/>
      </a:defRPr>
    </a:lvl3pPr>
    <a:lvl4pPr marL="1371600" algn="l" rtl="0" eaLnBrk="0" fontAlgn="base" hangingPunct="0">
      <a:spcBef>
        <a:spcPct val="0"/>
      </a:spcBef>
      <a:spcAft>
        <a:spcPct val="0"/>
      </a:spcAft>
      <a:defRPr sz="3600" b="1" kern="1200">
        <a:solidFill>
          <a:schemeClr val="tx1"/>
        </a:solidFill>
        <a:latin typeface="Arial" charset="0"/>
        <a:ea typeface="+mn-ea"/>
        <a:cs typeface="+mn-cs"/>
      </a:defRPr>
    </a:lvl4pPr>
    <a:lvl5pPr marL="1828800" algn="l" rtl="0" eaLnBrk="0" fontAlgn="base" hangingPunct="0">
      <a:spcBef>
        <a:spcPct val="0"/>
      </a:spcBef>
      <a:spcAft>
        <a:spcPct val="0"/>
      </a:spcAft>
      <a:defRPr sz="3600" b="1" kern="1200">
        <a:solidFill>
          <a:schemeClr val="tx1"/>
        </a:solidFill>
        <a:latin typeface="Arial" charset="0"/>
        <a:ea typeface="+mn-ea"/>
        <a:cs typeface="+mn-cs"/>
      </a:defRPr>
    </a:lvl5pPr>
    <a:lvl6pPr marL="2286000" algn="l" defTabSz="914400" rtl="0" eaLnBrk="1" latinLnBrk="0" hangingPunct="1">
      <a:defRPr sz="3600" b="1" kern="1200">
        <a:solidFill>
          <a:schemeClr val="tx1"/>
        </a:solidFill>
        <a:latin typeface="Arial" charset="0"/>
        <a:ea typeface="+mn-ea"/>
        <a:cs typeface="+mn-cs"/>
      </a:defRPr>
    </a:lvl6pPr>
    <a:lvl7pPr marL="2743200" algn="l" defTabSz="914400" rtl="0" eaLnBrk="1" latinLnBrk="0" hangingPunct="1">
      <a:defRPr sz="3600" b="1" kern="1200">
        <a:solidFill>
          <a:schemeClr val="tx1"/>
        </a:solidFill>
        <a:latin typeface="Arial" charset="0"/>
        <a:ea typeface="+mn-ea"/>
        <a:cs typeface="+mn-cs"/>
      </a:defRPr>
    </a:lvl7pPr>
    <a:lvl8pPr marL="3200400" algn="l" defTabSz="914400" rtl="0" eaLnBrk="1" latinLnBrk="0" hangingPunct="1">
      <a:defRPr sz="3600" b="1" kern="1200">
        <a:solidFill>
          <a:schemeClr val="tx1"/>
        </a:solidFill>
        <a:latin typeface="Arial" charset="0"/>
        <a:ea typeface="+mn-ea"/>
        <a:cs typeface="+mn-cs"/>
      </a:defRPr>
    </a:lvl8pPr>
    <a:lvl9pPr marL="3657600" algn="l" defTabSz="914400" rtl="0" eaLnBrk="1" latinLnBrk="0" hangingPunct="1">
      <a:defRPr sz="3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88889" autoAdjust="0"/>
  </p:normalViewPr>
  <p:slideViewPr>
    <p:cSldViewPr>
      <p:cViewPr>
        <p:scale>
          <a:sx n="75" d="100"/>
          <a:sy n="75" d="100"/>
        </p:scale>
        <p:origin x="-840" y="-6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322"/>
    </p:cViewPr>
  </p:sorterViewPr>
  <p:notesViewPr>
    <p:cSldViewPr>
      <p:cViewPr varScale="1">
        <p:scale>
          <a:sx n="83" d="100"/>
          <a:sy n="83" d="100"/>
        </p:scale>
        <p:origin x="-1896"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p>
        </p:txBody>
      </p:sp>
      <p:sp>
        <p:nvSpPr>
          <p:cNvPr id="297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11B24BC8-2594-4BC4-81C0-E5E03A36346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708E8F4-E084-45AC-A562-03398B95FC69}" type="slidenum">
              <a:rPr lang="en-US" smtClean="0"/>
              <a:pPr/>
              <a:t>1</a:t>
            </a:fld>
            <a:endParaRPr 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CBAB883-7172-4F07-9D3C-5BC7789C5239}" type="slidenum">
              <a:rPr lang="en-US" smtClean="0"/>
              <a:pPr/>
              <a:t>19</a:t>
            </a:fld>
            <a:endParaRPr lang="en-US" smtClean="0"/>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mtClean="0"/>
              <a:t>Filters and sanitizers are necessary if the water is to be used as the source of drinking water.  Roofwashing, filters, and continuous disinfection help to assure safe water for human consumption..  Most common methods used to disinfect the water are ultraviolet light or chemical disinfection.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867026C-CA27-49BF-B417-F74861CF1DB0}" type="slidenum">
              <a:rPr lang="en-US" smtClean="0"/>
              <a:pPr/>
              <a:t>25</a:t>
            </a:fld>
            <a:endParaRPr 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4D42E55-36D0-4B6D-B8B7-A3EE62D0A799}" type="slidenum">
              <a:rPr lang="en-US" smtClean="0"/>
              <a:pPr/>
              <a:t>4</a:t>
            </a:fld>
            <a:endParaRPr lang="en-US"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mtClean="0"/>
              <a:t>Cisterns have been around for a long time.  A cistern is  a primitive rainwater harvesting system.  Today’s systems can be designed to capture and store water on land or in a storage tank.  The parts of a rainwater harvesting system are:</a:t>
            </a:r>
          </a:p>
          <a:p>
            <a:pPr eaLnBrk="1" hangingPunct="1"/>
            <a:r>
              <a:rPr lang="en-US" smtClean="0"/>
              <a:t>	Catchment – the area where the rain first falls</a:t>
            </a:r>
          </a:p>
          <a:p>
            <a:pPr eaLnBrk="1" hangingPunct="1"/>
            <a:r>
              <a:rPr lang="en-US" smtClean="0"/>
              <a:t>	Conveyance system – directs water from catchment to storage containers</a:t>
            </a:r>
          </a:p>
          <a:p>
            <a:pPr eaLnBrk="1" hangingPunct="1"/>
            <a:r>
              <a:rPr lang="en-US" smtClean="0"/>
              <a:t>	Storage</a:t>
            </a:r>
          </a:p>
          <a:p>
            <a:pPr eaLnBrk="1" hangingPunct="1"/>
            <a:r>
              <a:rPr lang="en-US" smtClean="0"/>
              <a:t>	Distribution</a:t>
            </a:r>
          </a:p>
          <a:p>
            <a:pPr eaLnBrk="1" hangingPunct="1"/>
            <a:endParaRPr lang="en-US" smtClean="0"/>
          </a:p>
          <a:p>
            <a:pPr eaLnBrk="1" hangingPunct="1"/>
            <a:r>
              <a:rPr lang="en-US" smtClean="0"/>
              <a:t>Today, we will see an overview of rainwater harvesting.  If you want more detailed information, go to the Rainwater Harvesting Guide published by TCE,  B-6153.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99F025B-5799-4BEE-8A42-40DC032CD57F}" type="slidenum">
              <a:rPr lang="en-US" smtClean="0"/>
              <a:pPr/>
              <a:t>5</a:t>
            </a:fld>
            <a:endParaRPr 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mtClean="0"/>
              <a:t>Storm water runoff is a real problem for may communities.  It is sometimes a problem for households.  The hard surfaces in cities and around homes has increased.   By preventing the runoff from roofs, parks, etc. we can reduce the storm water runoff problem.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244F2ED-E9FB-4537-826A-9A196EBDB8E7}" type="slidenum">
              <a:rPr lang="en-US" smtClean="0"/>
              <a:pPr/>
              <a:t>6</a:t>
            </a:fld>
            <a:endParaRPr 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i="1" smtClean="0"/>
              <a:t>Read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CA0D58E-555E-4449-BEB8-A49919A1624E}" type="slidenum">
              <a:rPr lang="en-US" smtClean="0"/>
              <a:pPr/>
              <a:t>7</a:t>
            </a:fld>
            <a:endParaRPr 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smtClean="0"/>
              <a:t>Rainwater can be used for anything that municipal or well water can be used for. It typically has fewer minerals in it which makes it good for your plants.   If you use it for drinking water in the home, it should be treated.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F9E8DE0-54CC-4EE3-9712-03CA27413747}" type="slidenum">
              <a:rPr lang="en-US" smtClean="0"/>
              <a:pPr/>
              <a:t>8</a:t>
            </a:fld>
            <a:endParaRPr lang="en-US" smtClean="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t>Homeowners can collect, store and use about 600 gallons per 1000 square feet of roof and pavement areas for each inch of rainfall.    Do the calculations based on your annual rainfall.    Lubbock has average rainfall of 18” per year.  18 X 1,200 gal. = 21,600 gallons captured.  With water saving landscape plants and efficient irrigation, this should be enough water along with the falling rain for the landscape.   Remember that landscapes are not watered year round. </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E3B9D28-CF1C-4357-98B3-7678F3CDB695}" type="slidenum">
              <a:rPr lang="en-US" smtClean="0"/>
              <a:pPr/>
              <a:t>9</a:t>
            </a:fld>
            <a:endParaRPr 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48BC699-9FE8-4561-99A8-6DD1047EC354}" type="slidenum">
              <a:rPr lang="en-US" smtClean="0"/>
              <a:pPr/>
              <a:t>17</a:t>
            </a:fld>
            <a:endParaRPr 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smtClean="0"/>
              <a:t>One other feature that is illustrated on this picture is the first flush standpipe (with a valve and bottom cleanout).  As the water rushes off the roof, it goes into the vertical stand pipe.  When the vertical pipe is filled, the water than goes into the horizontal pipe and begins filling the storage tank.  After the rain stops, the standpipe is drained in preparation for the next rain.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863423C-AEF9-4170-BB5C-20AF702EC4F4}" type="slidenum">
              <a:rPr lang="en-US" smtClean="0"/>
              <a:pPr/>
              <a:t>18</a:t>
            </a:fld>
            <a:endParaRPr 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mtClean="0"/>
              <a:t>If a system if not gravity-fed, an electric pump may be needed.  If you are using the harvested water for household use, a pressure tank likely will be needed.  This would assist with the distribution of the water.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291" name="Rectangle 3"/>
          <p:cNvSpPr>
            <a:spLocks noGrp="1" noChangeArrowheads="1"/>
          </p:cNvSpPr>
          <p:nvPr>
            <p:ph type="ctrTitle"/>
          </p:nvPr>
        </p:nvSpPr>
        <p:spPr>
          <a:xfrm>
            <a:off x="609600" y="2308225"/>
            <a:ext cx="7904163" cy="1143000"/>
          </a:xfrm>
        </p:spPr>
        <p:txBody>
          <a:bodyPr/>
          <a:lstStyle>
            <a:lvl1pPr>
              <a:defRPr sz="4400"/>
            </a:lvl1pPr>
          </a:lstStyle>
          <a:p>
            <a:r>
              <a:rPr lang="en-US"/>
              <a:t>Click to edit Master title style</a:t>
            </a:r>
          </a:p>
        </p:txBody>
      </p:sp>
      <p:sp>
        <p:nvSpPr>
          <p:cNvPr id="12292" name="Rectangle 4"/>
          <p:cNvSpPr>
            <a:spLocks noGrp="1" noChangeArrowheads="1"/>
          </p:cNvSpPr>
          <p:nvPr>
            <p:ph type="subTitle" idx="1"/>
          </p:nvPr>
        </p:nvSpPr>
        <p:spPr>
          <a:xfrm>
            <a:off x="1371600" y="35814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CBB15D-9F95-48AC-8E50-5F96155BD779}" type="slidenum">
              <a:rPr lang="en-US"/>
              <a:pPr>
                <a:defRPr/>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99C1C91-A701-42A0-9EF9-250D9DB53AF0}" type="slidenum">
              <a:rPr lang="en-US"/>
              <a:pPr>
                <a:defRPr/>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0675" y="577850"/>
            <a:ext cx="2016125" cy="5518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9125" y="577850"/>
            <a:ext cx="5899150" cy="5518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B0BB31B-DB28-4BC0-8A12-6473DCF39AC5}" type="slidenum">
              <a:rPr lang="en-US"/>
              <a:pPr>
                <a:defRPr/>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6F2D47C-1DDB-4982-8760-9E24D6697AFC}" type="slidenum">
              <a:rPr lang="en-US"/>
              <a:pPr>
                <a:defRPr/>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70AA7D5-E670-4B10-9D1E-51AEB77A2962}" type="slidenum">
              <a:rPr lang="en-US"/>
              <a:pPr>
                <a:defRPr/>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752600"/>
            <a:ext cx="3657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752600"/>
            <a:ext cx="3657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2383DB7-50AF-48CB-8716-314EB74CD97C}" type="slidenum">
              <a:rPr lang="en-US"/>
              <a:pPr>
                <a:defRPr/>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70A3922-B6FD-49B5-B1E3-1A95E3775404}" type="slidenum">
              <a:rPr lang="en-US"/>
              <a:pPr>
                <a:defRPr/>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7B591D9-1C55-49AC-93BD-3898C250BDDD}" type="slidenum">
              <a:rPr lang="en-US"/>
              <a:pPr>
                <a:defRPr/>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35D052F-6A50-4C5A-A79A-80C22D55E3BB}" type="slidenum">
              <a:rPr lang="en-US"/>
              <a:pPr>
                <a:defRPr/>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DEEBABD-BF5B-476A-8635-A94F30AC6E1D}" type="slidenum">
              <a:rPr lang="en-US"/>
              <a:pPr>
                <a:defRPr/>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6D3AF6B-CACA-4347-817F-B9B51842DB9F}" type="slidenum">
              <a:rPr lang="en-US"/>
              <a:pPr>
                <a:defRPr/>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cstate="print"/>
          <a:srcRect/>
          <a:stretch>
            <a:fillRect/>
          </a:stretch>
        </p:blipFill>
        <p:spPr bwMode="auto">
          <a:xfrm>
            <a:off x="0" y="9525"/>
            <a:ext cx="9144000" cy="6848475"/>
          </a:xfrm>
          <a:prstGeom prst="rect">
            <a:avLst/>
          </a:prstGeom>
          <a:noFill/>
          <a:ln w="9525">
            <a:noFill/>
            <a:miter lim="800000"/>
            <a:headEnd/>
            <a:tailEnd/>
          </a:ln>
        </p:spPr>
      </p:pic>
      <p:sp>
        <p:nvSpPr>
          <p:cNvPr id="1027" name="Rectangle 3"/>
          <p:cNvSpPr>
            <a:spLocks noGrp="1" noChangeArrowheads="1"/>
          </p:cNvSpPr>
          <p:nvPr>
            <p:ph type="title"/>
          </p:nvPr>
        </p:nvSpPr>
        <p:spPr bwMode="auto">
          <a:xfrm>
            <a:off x="619125" y="57785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219200" y="1752600"/>
            <a:ext cx="74676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9"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127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1271"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BEFC634D-FCAD-4799-9DDF-EA5FDA609B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eaLnBrk="0" fontAlgn="base" hangingPunct="0">
        <a:spcBef>
          <a:spcPct val="0"/>
        </a:spcBef>
        <a:spcAft>
          <a:spcPct val="0"/>
        </a:spcAft>
        <a:defRPr sz="4000" b="1">
          <a:solidFill>
            <a:schemeClr val="tx2"/>
          </a:solidFill>
          <a:latin typeface="Arial" charset="0"/>
        </a:defRPr>
      </a:lvl6pPr>
      <a:lvl7pPr marL="914400" algn="ctr" rtl="0" eaLnBrk="0" fontAlgn="base" hangingPunct="0">
        <a:spcBef>
          <a:spcPct val="0"/>
        </a:spcBef>
        <a:spcAft>
          <a:spcPct val="0"/>
        </a:spcAft>
        <a:defRPr sz="4000" b="1">
          <a:solidFill>
            <a:schemeClr val="tx2"/>
          </a:solidFill>
          <a:latin typeface="Arial" charset="0"/>
        </a:defRPr>
      </a:lvl7pPr>
      <a:lvl8pPr marL="1371600" algn="ctr" rtl="0" eaLnBrk="0" fontAlgn="base" hangingPunct="0">
        <a:spcBef>
          <a:spcPct val="0"/>
        </a:spcBef>
        <a:spcAft>
          <a:spcPct val="0"/>
        </a:spcAft>
        <a:defRPr sz="4000" b="1">
          <a:solidFill>
            <a:schemeClr val="tx2"/>
          </a:solidFill>
          <a:latin typeface="Arial" charset="0"/>
        </a:defRPr>
      </a:lvl8pPr>
      <a:lvl9pPr marL="1828800" algn="ctr" rtl="0" eaLnBrk="0" fontAlgn="base" hangingPunct="0">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twdb.state.tx.us/assistance/conservation/Alternative_Technologies/Rainwater_Harvesting/Rain.asp" TargetMode="External"/><Relationship Id="rId2" Type="http://schemas.openxmlformats.org/officeDocument/2006/relationships/hyperlink" Target="http://agrilifebookstore.org/publications_details.cfm?whichpublication=197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981200"/>
            <a:ext cx="7904163" cy="1143000"/>
          </a:xfrm>
        </p:spPr>
        <p:txBody>
          <a:bodyPr/>
          <a:lstStyle/>
          <a:p>
            <a:r>
              <a:rPr lang="en-US" smtClean="0"/>
              <a:t>Rainwater Harvesting</a:t>
            </a:r>
          </a:p>
        </p:txBody>
      </p:sp>
      <p:sp>
        <p:nvSpPr>
          <p:cNvPr id="3075" name="Rectangle 3"/>
          <p:cNvSpPr>
            <a:spLocks noGrp="1" noChangeArrowheads="1"/>
          </p:cNvSpPr>
          <p:nvPr>
            <p:ph type="subTitle" idx="1"/>
          </p:nvPr>
        </p:nvSpPr>
        <p:spPr/>
        <p:txBody>
          <a:bodyPr/>
          <a:lstStyle/>
          <a:p>
            <a:pPr>
              <a:lnSpc>
                <a:spcPct val="80000"/>
              </a:lnSpc>
            </a:pPr>
            <a:r>
              <a:rPr lang="en-US" sz="2800" smtClean="0"/>
              <a:t>Janie Harris</a:t>
            </a:r>
          </a:p>
          <a:p>
            <a:pPr>
              <a:lnSpc>
                <a:spcPct val="80000"/>
              </a:lnSpc>
            </a:pPr>
            <a:r>
              <a:rPr lang="en-US" sz="2800" smtClean="0"/>
              <a:t>Extension Specialist</a:t>
            </a:r>
          </a:p>
          <a:p>
            <a:pPr>
              <a:lnSpc>
                <a:spcPct val="80000"/>
              </a:lnSpc>
            </a:pPr>
            <a:r>
              <a:rPr lang="en-US" sz="2800" smtClean="0"/>
              <a:t>Housing and Home Environment</a:t>
            </a:r>
          </a:p>
          <a:p>
            <a:pPr>
              <a:lnSpc>
                <a:spcPct val="80000"/>
              </a:lnSpc>
            </a:pPr>
            <a:r>
              <a:rPr lang="en-US" sz="2800" smtClean="0"/>
              <a:t>Texas AgriLife Extension Service</a:t>
            </a:r>
          </a:p>
        </p:txBody>
      </p:sp>
      <p:pic>
        <p:nvPicPr>
          <p:cNvPr id="3076" name="Picture 5"/>
          <p:cNvPicPr>
            <a:picLocks noChangeAspect="1" noChangeArrowheads="1"/>
          </p:cNvPicPr>
          <p:nvPr/>
        </p:nvPicPr>
        <p:blipFill>
          <a:blip r:embed="rId3" cstate="print"/>
          <a:srcRect/>
          <a:stretch>
            <a:fillRect/>
          </a:stretch>
        </p:blipFill>
        <p:spPr bwMode="auto">
          <a:xfrm>
            <a:off x="228600" y="304800"/>
            <a:ext cx="4110038" cy="10683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0" y="2286000"/>
            <a:ext cx="4343400" cy="3259138"/>
          </a:xfrm>
          <a:prstGeom prst="rect">
            <a:avLst/>
          </a:prstGeom>
          <a:noFill/>
          <a:ln w="9525">
            <a:noFill/>
            <a:miter lim="800000"/>
            <a:headEnd/>
            <a:tailEnd/>
          </a:ln>
        </p:spPr>
      </p:pic>
      <p:pic>
        <p:nvPicPr>
          <p:cNvPr id="12291"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419600" y="2590800"/>
            <a:ext cx="4572000" cy="3656013"/>
          </a:xfrm>
          <a:prstGeom prst="rect">
            <a:avLst/>
          </a:prstGeom>
          <a:noFill/>
          <a:ln w="9525">
            <a:noFill/>
            <a:miter lim="800000"/>
            <a:headEnd/>
            <a:tailEnd/>
          </a:ln>
        </p:spPr>
      </p:pic>
      <p:sp>
        <p:nvSpPr>
          <p:cNvPr id="12292" name="Text Box 7"/>
          <p:cNvSpPr txBox="1">
            <a:spLocks noChangeArrowheads="1"/>
          </p:cNvSpPr>
          <p:nvPr/>
        </p:nvSpPr>
        <p:spPr bwMode="auto">
          <a:xfrm>
            <a:off x="152400" y="533400"/>
            <a:ext cx="8991600" cy="641350"/>
          </a:xfrm>
          <a:prstGeom prst="rect">
            <a:avLst/>
          </a:prstGeom>
          <a:noFill/>
          <a:ln w="9525">
            <a:noFill/>
            <a:miter lim="800000"/>
            <a:headEnd/>
            <a:tailEnd/>
          </a:ln>
        </p:spPr>
        <p:txBody>
          <a:bodyPr>
            <a:spAutoFit/>
          </a:bodyPr>
          <a:lstStyle/>
          <a:p>
            <a:pPr>
              <a:spcBef>
                <a:spcPct val="50000"/>
              </a:spcBef>
            </a:pPr>
            <a:r>
              <a:rPr lang="en-US" b="0" i="1"/>
              <a:t>Screens to Keep Out Trash &amp; Mosquitoes</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381000" y="1447800"/>
            <a:ext cx="8397875" cy="2924175"/>
          </a:xfrm>
          <a:prstGeom prst="rect">
            <a:avLst/>
          </a:prstGeom>
          <a:noFill/>
          <a:ln w="9525">
            <a:noFill/>
            <a:miter lim="800000"/>
            <a:headEnd/>
            <a:tailEnd/>
          </a:ln>
        </p:spPr>
        <p:txBody>
          <a:bodyPr lIns="0" tIns="0" rIns="0" bIns="0">
            <a:spAutoFit/>
          </a:bodyPr>
          <a:lstStyle/>
          <a:p>
            <a:pPr indent="252413" defTabSz="381000">
              <a:buClr>
                <a:srgbClr val="CCE6FF"/>
              </a:buClr>
              <a:buFont typeface="WP TypographicSymbols" pitchFamily="2" charset="0"/>
              <a:buChar char="P"/>
            </a:pPr>
            <a:r>
              <a:rPr lang="en-US" sz="3200" i="1"/>
              <a:t>Durable and water tight – material</a:t>
            </a:r>
          </a:p>
          <a:p>
            <a:pPr indent="252413" defTabSz="381000">
              <a:buClr>
                <a:srgbClr val="CCE6FF"/>
              </a:buClr>
              <a:buFont typeface="WP TypographicSymbols" pitchFamily="2" charset="0"/>
              <a:buChar char="P"/>
            </a:pPr>
            <a:r>
              <a:rPr lang="en-US" sz="3200" i="1"/>
              <a:t>Opaque</a:t>
            </a:r>
          </a:p>
          <a:p>
            <a:pPr indent="252413" defTabSz="381000">
              <a:buClr>
                <a:srgbClr val="CCE6FF"/>
              </a:buClr>
              <a:buFont typeface="WP TypographicSymbols" pitchFamily="2" charset="0"/>
              <a:buChar char="P"/>
            </a:pPr>
            <a:r>
              <a:rPr lang="en-US" sz="3200" i="1"/>
              <a:t>Size – depends on how much you will     collect and need and where the water will be used</a:t>
            </a:r>
          </a:p>
          <a:p>
            <a:pPr indent="252413" defTabSz="381000">
              <a:buClr>
                <a:srgbClr val="CCE6FF"/>
              </a:buClr>
              <a:buFont typeface="WP TypographicSymbols" pitchFamily="2" charset="0"/>
              <a:buChar char="P"/>
            </a:pPr>
            <a:r>
              <a:rPr lang="en-US" sz="3200" i="1"/>
              <a:t>Cost - $ .30 - 1.25 per gallon collected</a:t>
            </a:r>
          </a:p>
        </p:txBody>
      </p:sp>
      <p:pic>
        <p:nvPicPr>
          <p:cNvPr id="13315" name="Picture 9"/>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5943600" y="4419600"/>
            <a:ext cx="1828800" cy="2438400"/>
          </a:xfrm>
          <a:prstGeom prst="rect">
            <a:avLst/>
          </a:prstGeom>
          <a:noFill/>
          <a:ln w="9525">
            <a:noFill/>
            <a:miter lim="800000"/>
            <a:headEnd/>
            <a:tailEnd/>
          </a:ln>
        </p:spPr>
      </p:pic>
      <p:pic>
        <p:nvPicPr>
          <p:cNvPr id="13316" name="Picture 10"/>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79400" y="4572000"/>
            <a:ext cx="1930400" cy="2286000"/>
          </a:xfrm>
          <a:prstGeom prst="rect">
            <a:avLst/>
          </a:prstGeom>
          <a:noFill/>
          <a:ln w="9525">
            <a:noFill/>
            <a:miter lim="800000"/>
            <a:headEnd/>
            <a:tailEnd/>
          </a:ln>
        </p:spPr>
      </p:pic>
      <p:pic>
        <p:nvPicPr>
          <p:cNvPr id="13317" name="Picture 11"/>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667000" y="4572000"/>
            <a:ext cx="2192338" cy="2286000"/>
          </a:xfrm>
          <a:prstGeom prst="rect">
            <a:avLst/>
          </a:prstGeom>
          <a:noFill/>
          <a:ln w="9525">
            <a:noFill/>
            <a:miter lim="800000"/>
            <a:headEnd/>
            <a:tailEnd/>
          </a:ln>
        </p:spPr>
      </p:pic>
      <p:sp>
        <p:nvSpPr>
          <p:cNvPr id="13318" name="Text Box 12"/>
          <p:cNvSpPr txBox="1">
            <a:spLocks noChangeArrowheads="1"/>
          </p:cNvSpPr>
          <p:nvPr/>
        </p:nvSpPr>
        <p:spPr bwMode="auto">
          <a:xfrm>
            <a:off x="533400" y="381000"/>
            <a:ext cx="8382000" cy="641350"/>
          </a:xfrm>
          <a:prstGeom prst="rect">
            <a:avLst/>
          </a:prstGeom>
          <a:noFill/>
          <a:ln w="9525">
            <a:noFill/>
            <a:miter lim="800000"/>
            <a:headEnd/>
            <a:tailEnd/>
          </a:ln>
        </p:spPr>
        <p:txBody>
          <a:bodyPr>
            <a:spAutoFit/>
          </a:bodyPr>
          <a:lstStyle/>
          <a:p>
            <a:pPr algn="ctr">
              <a:spcBef>
                <a:spcPct val="50000"/>
              </a:spcBef>
            </a:pPr>
            <a:r>
              <a:rPr lang="en-US" b="0" i="1"/>
              <a:t>Cisterns or Tanks for Storage of Water</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381000"/>
            <a:ext cx="7772400" cy="1143000"/>
          </a:xfrm>
        </p:spPr>
        <p:txBody>
          <a:bodyPr/>
          <a:lstStyle/>
          <a:p>
            <a:r>
              <a:rPr lang="en-US" b="0" smtClean="0"/>
              <a:t>Small Rain Barrels</a:t>
            </a:r>
          </a:p>
        </p:txBody>
      </p:sp>
      <p:pic>
        <p:nvPicPr>
          <p:cNvPr id="14339" name="Picture 3" descr="04710011"/>
          <p:cNvPicPr>
            <a:picLocks noChangeAspect="1" noChangeArrowheads="1"/>
          </p:cNvPicPr>
          <p:nvPr>
            <p:ph sz="half" idx="1"/>
          </p:nvPr>
        </p:nvPicPr>
        <p:blipFill>
          <a:blip r:embed="rId2" cstate="print"/>
          <a:srcRect/>
          <a:stretch>
            <a:fillRect/>
          </a:stretch>
        </p:blipFill>
        <p:spPr>
          <a:xfrm>
            <a:off x="0" y="1447800"/>
            <a:ext cx="4267200" cy="4495800"/>
          </a:xfrm>
          <a:noFill/>
        </p:spPr>
      </p:pic>
      <p:pic>
        <p:nvPicPr>
          <p:cNvPr id="14340" name="Picture 4" descr="04710012"/>
          <p:cNvPicPr>
            <a:picLocks noChangeAspect="1" noChangeArrowheads="1"/>
          </p:cNvPicPr>
          <p:nvPr>
            <p:ph sz="half" idx="2"/>
          </p:nvPr>
        </p:nvPicPr>
        <p:blipFill>
          <a:blip r:embed="rId3" cstate="print"/>
          <a:srcRect/>
          <a:stretch>
            <a:fillRect/>
          </a:stretch>
        </p:blipFill>
        <p:spPr>
          <a:xfrm>
            <a:off x="4495800" y="2133600"/>
            <a:ext cx="4419600" cy="3667125"/>
          </a:xfrm>
          <a:noFill/>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381000"/>
            <a:ext cx="7772400" cy="1143000"/>
          </a:xfrm>
        </p:spPr>
        <p:txBody>
          <a:bodyPr/>
          <a:lstStyle/>
          <a:p>
            <a:r>
              <a:rPr lang="en-US" smtClean="0"/>
              <a:t>Simple Rain Barrel w/Gutter</a:t>
            </a:r>
          </a:p>
        </p:txBody>
      </p:sp>
      <p:pic>
        <p:nvPicPr>
          <p:cNvPr id="15363" name="Picture 3" descr="work_2_082"/>
          <p:cNvPicPr>
            <a:picLocks noChangeAspect="1" noChangeArrowheads="1"/>
          </p:cNvPicPr>
          <p:nvPr>
            <p:ph idx="1"/>
          </p:nvPr>
        </p:nvPicPr>
        <p:blipFill>
          <a:blip r:embed="rId2" cstate="print"/>
          <a:srcRect/>
          <a:stretch>
            <a:fillRect/>
          </a:stretch>
        </p:blipFill>
        <p:spPr>
          <a:xfrm>
            <a:off x="1906588" y="1752600"/>
            <a:ext cx="6091237" cy="4343400"/>
          </a:xfrm>
          <a:noFill/>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b="0" smtClean="0"/>
              <a:t>Selection – Size, Color, Shape</a:t>
            </a:r>
          </a:p>
        </p:txBody>
      </p:sp>
      <p:pic>
        <p:nvPicPr>
          <p:cNvPr id="16387" name="Picture 3" descr="BarrelCollage"/>
          <p:cNvPicPr>
            <a:picLocks noChangeAspect="1" noChangeArrowheads="1"/>
          </p:cNvPicPr>
          <p:nvPr>
            <p:ph idx="1"/>
          </p:nvPr>
        </p:nvPicPr>
        <p:blipFill>
          <a:blip r:embed="rId2" cstate="print"/>
          <a:srcRect/>
          <a:stretch>
            <a:fillRect/>
          </a:stretch>
        </p:blipFill>
        <p:spPr>
          <a:xfrm>
            <a:off x="609600" y="1600200"/>
            <a:ext cx="8077200" cy="5048250"/>
          </a:xfrm>
          <a:noFill/>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457200" y="1450975"/>
            <a:ext cx="8189913" cy="487363"/>
          </a:xfrm>
          <a:prstGeom prst="rect">
            <a:avLst/>
          </a:prstGeom>
          <a:noFill/>
          <a:ln w="9525">
            <a:noFill/>
            <a:miter lim="800000"/>
            <a:headEnd/>
            <a:tailEnd/>
          </a:ln>
        </p:spPr>
        <p:txBody>
          <a:bodyPr lIns="0" tIns="0" rIns="0" bIns="0">
            <a:spAutoFit/>
          </a:bodyPr>
          <a:lstStyle/>
          <a:p>
            <a:pPr indent="533400" defTabSz="381000">
              <a:buClr>
                <a:srgbClr val="CCE6FF"/>
              </a:buClr>
              <a:buFont typeface="WP TypographicSymbols" pitchFamily="2" charset="0"/>
              <a:buChar char="P"/>
            </a:pPr>
            <a:r>
              <a:rPr lang="en-US" sz="3200" i="1"/>
              <a:t>Gate valve and facets</a:t>
            </a:r>
          </a:p>
        </p:txBody>
      </p:sp>
      <p:pic>
        <p:nvPicPr>
          <p:cNvPr id="17411" name="Picture 7"/>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304800" y="2438400"/>
            <a:ext cx="4287838" cy="3216275"/>
          </a:xfrm>
          <a:prstGeom prst="rect">
            <a:avLst/>
          </a:prstGeom>
          <a:noFill/>
          <a:ln w="9525">
            <a:noFill/>
            <a:miter lim="800000"/>
            <a:headEnd/>
            <a:tailEnd/>
          </a:ln>
        </p:spPr>
      </p:pic>
      <p:pic>
        <p:nvPicPr>
          <p:cNvPr id="17412" name="Picture 8"/>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686300" y="3429000"/>
            <a:ext cx="4171950" cy="3036888"/>
          </a:xfrm>
          <a:prstGeom prst="rect">
            <a:avLst/>
          </a:prstGeom>
          <a:noFill/>
          <a:ln w="9525">
            <a:noFill/>
            <a:miter lim="800000"/>
            <a:headEnd/>
            <a:tailEnd/>
          </a:ln>
        </p:spPr>
      </p:pic>
      <p:sp>
        <p:nvSpPr>
          <p:cNvPr id="17413" name="Text Box 9"/>
          <p:cNvSpPr txBox="1">
            <a:spLocks noChangeArrowheads="1"/>
          </p:cNvSpPr>
          <p:nvPr/>
        </p:nvSpPr>
        <p:spPr bwMode="auto">
          <a:xfrm>
            <a:off x="2514600" y="533400"/>
            <a:ext cx="4114800" cy="701675"/>
          </a:xfrm>
          <a:prstGeom prst="rect">
            <a:avLst/>
          </a:prstGeom>
          <a:noFill/>
          <a:ln w="9525">
            <a:noFill/>
            <a:miter lim="800000"/>
            <a:headEnd/>
            <a:tailEnd/>
          </a:ln>
        </p:spPr>
        <p:txBody>
          <a:bodyPr>
            <a:spAutoFit/>
          </a:bodyPr>
          <a:lstStyle/>
          <a:p>
            <a:pPr>
              <a:spcBef>
                <a:spcPct val="50000"/>
              </a:spcBef>
            </a:pPr>
            <a:r>
              <a:rPr lang="en-US" sz="4000"/>
              <a:t>The Other Parts</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ubTitle" idx="4294967295"/>
          </p:nvPr>
        </p:nvSpPr>
        <p:spPr>
          <a:xfrm>
            <a:off x="346075" y="3086100"/>
            <a:ext cx="3482975" cy="1219200"/>
          </a:xfrm>
          <a:noFill/>
        </p:spPr>
        <p:txBody>
          <a:bodyPr lIns="0" tIns="0" rIns="0" bIns="0">
            <a:spAutoFit/>
          </a:bodyPr>
          <a:lstStyle/>
          <a:p>
            <a:pPr marL="0" indent="0" algn="ctr" defTabSz="381000">
              <a:buFontTx/>
              <a:buNone/>
            </a:pPr>
            <a:r>
              <a:rPr lang="en-US" sz="2000" b="1" smtClean="0"/>
              <a:t>The clear plastic hose allows water to rise to the level the water is inside the tank</a:t>
            </a:r>
          </a:p>
        </p:txBody>
      </p:sp>
      <p:pic>
        <p:nvPicPr>
          <p:cNvPr id="18435" name="Picture 6"/>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4495800" y="1503363"/>
            <a:ext cx="4016375" cy="5354637"/>
          </a:xfrm>
          <a:prstGeom prst="rect">
            <a:avLst/>
          </a:prstGeom>
          <a:noFill/>
          <a:ln w="9525">
            <a:noFill/>
            <a:miter lim="800000"/>
            <a:headEnd/>
            <a:tailEnd/>
          </a:ln>
        </p:spPr>
      </p:pic>
      <p:sp>
        <p:nvSpPr>
          <p:cNvPr id="18436" name="Freeform 7"/>
          <p:cNvSpPr>
            <a:spLocks noChangeArrowheads="1"/>
          </p:cNvSpPr>
          <p:nvPr/>
        </p:nvSpPr>
        <p:spPr bwMode="auto">
          <a:xfrm>
            <a:off x="6172200" y="3200400"/>
            <a:ext cx="914400" cy="914400"/>
          </a:xfrm>
          <a:custGeom>
            <a:avLst/>
            <a:gdLst>
              <a:gd name="T0" fmla="*/ 0 w 576"/>
              <a:gd name="T1" fmla="*/ 685800 h 576"/>
              <a:gd name="T2" fmla="*/ 457200 w 576"/>
              <a:gd name="T3" fmla="*/ 685800 h 576"/>
              <a:gd name="T4" fmla="*/ 457200 w 576"/>
              <a:gd name="T5" fmla="*/ 914400 h 576"/>
              <a:gd name="T6" fmla="*/ 914400 w 576"/>
              <a:gd name="T7" fmla="*/ 457200 h 576"/>
              <a:gd name="T8" fmla="*/ 457200 w 576"/>
              <a:gd name="T9" fmla="*/ 0 h 576"/>
              <a:gd name="T10" fmla="*/ 457200 w 576"/>
              <a:gd name="T11" fmla="*/ 228600 h 576"/>
              <a:gd name="T12" fmla="*/ 0 w 576"/>
              <a:gd name="T13" fmla="*/ 228600 h 576"/>
              <a:gd name="T14" fmla="*/ 0 w 576"/>
              <a:gd name="T15" fmla="*/ 685800 h 576"/>
              <a:gd name="T16" fmla="*/ 0 w 576"/>
              <a:gd name="T17" fmla="*/ 685800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576"/>
              <a:gd name="T29" fmla="*/ 576 w 57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576">
                <a:moveTo>
                  <a:pt x="0" y="432"/>
                </a:moveTo>
                <a:lnTo>
                  <a:pt x="288" y="432"/>
                </a:lnTo>
                <a:lnTo>
                  <a:pt x="288" y="576"/>
                </a:lnTo>
                <a:lnTo>
                  <a:pt x="576" y="288"/>
                </a:lnTo>
                <a:lnTo>
                  <a:pt x="288" y="0"/>
                </a:lnTo>
                <a:lnTo>
                  <a:pt x="288" y="144"/>
                </a:lnTo>
                <a:lnTo>
                  <a:pt x="0" y="144"/>
                </a:lnTo>
                <a:lnTo>
                  <a:pt x="0" y="432"/>
                </a:lnTo>
                <a:close/>
              </a:path>
            </a:pathLst>
          </a:custGeom>
          <a:gradFill rotWithShape="0">
            <a:gsLst>
              <a:gs pos="0">
                <a:srgbClr val="A0D0FF"/>
              </a:gs>
              <a:gs pos="100000">
                <a:srgbClr val="A040FF"/>
              </a:gs>
            </a:gsLst>
            <a:path path="rect">
              <a:fillToRect l="50000" t="50000" r="50000" b="50000"/>
            </a:path>
          </a:gradFill>
          <a:ln w="0">
            <a:solidFill>
              <a:srgbClr val="000000"/>
            </a:solidFill>
            <a:round/>
            <a:headEnd/>
            <a:tailEnd/>
          </a:ln>
        </p:spPr>
        <p:txBody>
          <a:bodyPr/>
          <a:lstStyle/>
          <a:p>
            <a:endParaRPr lang="en-US"/>
          </a:p>
        </p:txBody>
      </p:sp>
      <p:sp>
        <p:nvSpPr>
          <p:cNvPr id="18437" name="Text Box 8"/>
          <p:cNvSpPr txBox="1">
            <a:spLocks noChangeArrowheads="1"/>
          </p:cNvSpPr>
          <p:nvPr/>
        </p:nvSpPr>
        <p:spPr bwMode="auto">
          <a:xfrm>
            <a:off x="2971800" y="533400"/>
            <a:ext cx="3124200" cy="641350"/>
          </a:xfrm>
          <a:prstGeom prst="rect">
            <a:avLst/>
          </a:prstGeom>
          <a:noFill/>
          <a:ln w="9525">
            <a:noFill/>
            <a:miter lim="800000"/>
            <a:headEnd/>
            <a:tailEnd/>
          </a:ln>
        </p:spPr>
        <p:txBody>
          <a:bodyPr>
            <a:spAutoFit/>
          </a:bodyPr>
          <a:lstStyle/>
          <a:p>
            <a:pPr>
              <a:spcBef>
                <a:spcPct val="50000"/>
              </a:spcBef>
            </a:pPr>
            <a:r>
              <a:rPr lang="en-US"/>
              <a:t>Water Gauge</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ubTitle" idx="4294967295"/>
          </p:nvPr>
        </p:nvSpPr>
        <p:spPr>
          <a:xfrm>
            <a:off x="228600" y="1524000"/>
            <a:ext cx="2192338" cy="4270375"/>
          </a:xfrm>
          <a:noFill/>
        </p:spPr>
        <p:txBody>
          <a:bodyPr lIns="0" tIns="0" rIns="0" bIns="0">
            <a:spAutoFit/>
          </a:bodyPr>
          <a:lstStyle/>
          <a:p>
            <a:pPr marL="0" indent="0" algn="ctr" defTabSz="381000">
              <a:buFontTx/>
              <a:buNone/>
            </a:pPr>
            <a:r>
              <a:rPr lang="en-US" sz="2800" b="1" smtClean="0"/>
              <a:t>Overflow allows water to run out of tank when  full rather than backing up into the gutter of this</a:t>
            </a:r>
            <a:br>
              <a:rPr lang="en-US" sz="2800" b="1" smtClean="0"/>
            </a:br>
            <a:r>
              <a:rPr lang="en-US" sz="2800" b="1" smtClean="0"/>
              <a:t>Rain Barn</a:t>
            </a:r>
          </a:p>
        </p:txBody>
      </p:sp>
      <p:pic>
        <p:nvPicPr>
          <p:cNvPr id="19459" name="Picture 7"/>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684463" y="1447800"/>
            <a:ext cx="6459537" cy="4845050"/>
          </a:xfrm>
          <a:prstGeom prst="rect">
            <a:avLst/>
          </a:prstGeom>
          <a:noFill/>
          <a:ln w="9525">
            <a:noFill/>
            <a:miter lim="800000"/>
            <a:headEnd/>
            <a:tailEnd/>
          </a:ln>
        </p:spPr>
      </p:pic>
      <p:sp>
        <p:nvSpPr>
          <p:cNvPr id="19460" name="Freeform 8"/>
          <p:cNvSpPr>
            <a:spLocks noChangeArrowheads="1"/>
          </p:cNvSpPr>
          <p:nvPr/>
        </p:nvSpPr>
        <p:spPr bwMode="auto">
          <a:xfrm>
            <a:off x="4343400" y="3657600"/>
            <a:ext cx="914400" cy="914400"/>
          </a:xfrm>
          <a:custGeom>
            <a:avLst/>
            <a:gdLst>
              <a:gd name="T0" fmla="*/ 0 w 576"/>
              <a:gd name="T1" fmla="*/ 685800 h 576"/>
              <a:gd name="T2" fmla="*/ 457200 w 576"/>
              <a:gd name="T3" fmla="*/ 685800 h 576"/>
              <a:gd name="T4" fmla="*/ 457200 w 576"/>
              <a:gd name="T5" fmla="*/ 914400 h 576"/>
              <a:gd name="T6" fmla="*/ 914400 w 576"/>
              <a:gd name="T7" fmla="*/ 457200 h 576"/>
              <a:gd name="T8" fmla="*/ 457200 w 576"/>
              <a:gd name="T9" fmla="*/ 0 h 576"/>
              <a:gd name="T10" fmla="*/ 457200 w 576"/>
              <a:gd name="T11" fmla="*/ 228600 h 576"/>
              <a:gd name="T12" fmla="*/ 0 w 576"/>
              <a:gd name="T13" fmla="*/ 228600 h 576"/>
              <a:gd name="T14" fmla="*/ 0 w 576"/>
              <a:gd name="T15" fmla="*/ 685800 h 576"/>
              <a:gd name="T16" fmla="*/ 0 w 576"/>
              <a:gd name="T17" fmla="*/ 685800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576"/>
              <a:gd name="T29" fmla="*/ 576 w 57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576">
                <a:moveTo>
                  <a:pt x="0" y="432"/>
                </a:moveTo>
                <a:lnTo>
                  <a:pt x="288" y="432"/>
                </a:lnTo>
                <a:lnTo>
                  <a:pt x="288" y="576"/>
                </a:lnTo>
                <a:lnTo>
                  <a:pt x="576" y="288"/>
                </a:lnTo>
                <a:lnTo>
                  <a:pt x="288" y="0"/>
                </a:lnTo>
                <a:lnTo>
                  <a:pt x="288" y="144"/>
                </a:lnTo>
                <a:lnTo>
                  <a:pt x="0" y="144"/>
                </a:lnTo>
                <a:lnTo>
                  <a:pt x="0" y="432"/>
                </a:lnTo>
                <a:close/>
              </a:path>
            </a:pathLst>
          </a:custGeom>
          <a:gradFill rotWithShape="0">
            <a:gsLst>
              <a:gs pos="0">
                <a:srgbClr val="A0D0FF"/>
              </a:gs>
              <a:gs pos="100000">
                <a:srgbClr val="A040FF"/>
              </a:gs>
            </a:gsLst>
            <a:path path="rect">
              <a:fillToRect l="50000" t="50000" r="50000" b="50000"/>
            </a:path>
          </a:gradFill>
          <a:ln w="0">
            <a:solidFill>
              <a:srgbClr val="000000"/>
            </a:solidFill>
            <a:round/>
            <a:headEnd/>
            <a:tailEnd/>
          </a:ln>
        </p:spPr>
        <p:txBody>
          <a:bodyPr/>
          <a:lstStyle/>
          <a:p>
            <a:endParaRPr lang="en-US"/>
          </a:p>
        </p:txBody>
      </p:sp>
      <p:sp>
        <p:nvSpPr>
          <p:cNvPr id="19461" name="Text Box 9"/>
          <p:cNvSpPr txBox="1">
            <a:spLocks noChangeArrowheads="1"/>
          </p:cNvSpPr>
          <p:nvPr/>
        </p:nvSpPr>
        <p:spPr bwMode="auto">
          <a:xfrm>
            <a:off x="2438400" y="228600"/>
            <a:ext cx="3429000" cy="641350"/>
          </a:xfrm>
          <a:prstGeom prst="rect">
            <a:avLst/>
          </a:prstGeom>
          <a:noFill/>
          <a:ln w="9525">
            <a:noFill/>
            <a:miter lim="800000"/>
            <a:headEnd/>
            <a:tailEnd/>
          </a:ln>
        </p:spPr>
        <p:txBody>
          <a:bodyPr>
            <a:spAutoFit/>
          </a:bodyPr>
          <a:lstStyle/>
          <a:p>
            <a:pPr>
              <a:spcBef>
                <a:spcPct val="50000"/>
              </a:spcBef>
            </a:pPr>
            <a:r>
              <a:rPr lang="en-US"/>
              <a:t>Overflow Pipe</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90800" y="1600200"/>
            <a:ext cx="3659188" cy="4879975"/>
          </a:xfrm>
          <a:prstGeom prst="rect">
            <a:avLst/>
          </a:prstGeom>
          <a:noFill/>
          <a:ln w="9525">
            <a:noFill/>
            <a:miter lim="800000"/>
            <a:headEnd/>
            <a:tailEnd/>
          </a:ln>
        </p:spPr>
      </p:pic>
      <p:sp>
        <p:nvSpPr>
          <p:cNvPr id="20483" name="Text Box 7"/>
          <p:cNvSpPr txBox="1">
            <a:spLocks noChangeArrowheads="1"/>
          </p:cNvSpPr>
          <p:nvPr/>
        </p:nvSpPr>
        <p:spPr bwMode="auto">
          <a:xfrm>
            <a:off x="1447800" y="457200"/>
            <a:ext cx="5715000" cy="641350"/>
          </a:xfrm>
          <a:prstGeom prst="rect">
            <a:avLst/>
          </a:prstGeom>
          <a:noFill/>
          <a:ln w="9525">
            <a:noFill/>
            <a:miter lim="800000"/>
            <a:headEnd/>
            <a:tailEnd/>
          </a:ln>
        </p:spPr>
        <p:txBody>
          <a:bodyPr>
            <a:spAutoFit/>
          </a:bodyPr>
          <a:lstStyle/>
          <a:p>
            <a:pPr>
              <a:spcBef>
                <a:spcPct val="50000"/>
              </a:spcBef>
            </a:pPr>
            <a:r>
              <a:rPr lang="en-US"/>
              <a:t>Pump and Pressure Tank</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371600" y="1905000"/>
            <a:ext cx="5613400" cy="4211638"/>
          </a:xfrm>
          <a:prstGeom prst="rect">
            <a:avLst/>
          </a:prstGeom>
          <a:noFill/>
          <a:ln w="9525">
            <a:noFill/>
            <a:miter lim="800000"/>
            <a:headEnd/>
            <a:tailEnd/>
          </a:ln>
        </p:spPr>
      </p:pic>
      <p:sp>
        <p:nvSpPr>
          <p:cNvPr id="21507" name="Text Box 8"/>
          <p:cNvSpPr txBox="1">
            <a:spLocks noChangeArrowheads="1"/>
          </p:cNvSpPr>
          <p:nvPr/>
        </p:nvSpPr>
        <p:spPr bwMode="auto">
          <a:xfrm>
            <a:off x="685800" y="533400"/>
            <a:ext cx="7848600" cy="641350"/>
          </a:xfrm>
          <a:prstGeom prst="rect">
            <a:avLst/>
          </a:prstGeom>
          <a:noFill/>
          <a:ln w="9525">
            <a:noFill/>
            <a:miter lim="800000"/>
            <a:headEnd/>
            <a:tailEnd/>
          </a:ln>
        </p:spPr>
        <p:txBody>
          <a:bodyPr>
            <a:spAutoFit/>
          </a:bodyPr>
          <a:lstStyle/>
          <a:p>
            <a:pPr>
              <a:spcBef>
                <a:spcPct val="50000"/>
              </a:spcBef>
            </a:pPr>
            <a:r>
              <a:rPr lang="en-US" b="0" i="1"/>
              <a:t>Filters</a:t>
            </a:r>
            <a:r>
              <a:rPr lang="en-US" b="0" i="1">
                <a:solidFill>
                  <a:srgbClr val="FFFFFF"/>
                </a:solidFill>
              </a:rPr>
              <a:t> </a:t>
            </a:r>
            <a:r>
              <a:rPr lang="en-US" b="0" i="1"/>
              <a:t>and Sanitizers – Drinking H2O</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Efficient Water Use is Critical</a:t>
            </a:r>
          </a:p>
        </p:txBody>
      </p:sp>
      <p:sp>
        <p:nvSpPr>
          <p:cNvPr id="4099" name="Content Placeholder 7"/>
          <p:cNvSpPr>
            <a:spLocks noGrp="1"/>
          </p:cNvSpPr>
          <p:nvPr>
            <p:ph idx="1"/>
          </p:nvPr>
        </p:nvSpPr>
        <p:spPr/>
        <p:txBody>
          <a:bodyPr/>
          <a:lstStyle/>
          <a:p>
            <a:r>
              <a:rPr lang="en-US" smtClean="0"/>
              <a:t>Limited water supply</a:t>
            </a:r>
          </a:p>
          <a:p>
            <a:r>
              <a:rPr lang="en-US" smtClean="0"/>
              <a:t>Growing population</a:t>
            </a:r>
          </a:p>
          <a:p>
            <a:r>
              <a:rPr lang="en-US" smtClean="0"/>
              <a:t>Rainwater catchment is a source of water</a:t>
            </a:r>
          </a:p>
          <a:p>
            <a:r>
              <a:rPr lang="en-US" smtClean="0"/>
              <a:t>Water will not always be inexpensive</a:t>
            </a:r>
          </a:p>
          <a:p>
            <a:endParaRPr lang="en-US" smtClean="0"/>
          </a:p>
          <a:p>
            <a:endParaRPr lang="en-US" smtClean="0"/>
          </a:p>
          <a:p>
            <a:endParaRPr lang="en-US" smtClean="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304800" y="1371600"/>
            <a:ext cx="9144000" cy="2436813"/>
          </a:xfrm>
          <a:prstGeom prst="rect">
            <a:avLst/>
          </a:prstGeom>
          <a:noFill/>
          <a:ln w="9525">
            <a:noFill/>
            <a:miter lim="800000"/>
            <a:headEnd/>
            <a:tailEnd/>
          </a:ln>
        </p:spPr>
        <p:txBody>
          <a:bodyPr lIns="0" tIns="0" rIns="0" bIns="0">
            <a:spAutoFit/>
          </a:bodyPr>
          <a:lstStyle/>
          <a:p>
            <a:pPr indent="252413" defTabSz="381000">
              <a:buClr>
                <a:srgbClr val="CCE6FF"/>
              </a:buClr>
              <a:buFont typeface="WP TypographicSymbols" pitchFamily="2" charset="0"/>
              <a:buChar char="P"/>
            </a:pPr>
            <a:r>
              <a:rPr lang="en-US" sz="3200" b="0" i="1"/>
              <a:t>Drip irrigation – Landscape or Garden</a:t>
            </a:r>
          </a:p>
          <a:p>
            <a:pPr indent="252413" defTabSz="381000">
              <a:buClr>
                <a:srgbClr val="CCE6FF"/>
              </a:buClr>
              <a:buFont typeface="WP TypographicSymbols" pitchFamily="2" charset="0"/>
              <a:buChar char="P"/>
            </a:pPr>
            <a:r>
              <a:rPr lang="en-US" sz="3200" b="0" i="1"/>
              <a:t>Water garden in ground</a:t>
            </a:r>
          </a:p>
          <a:p>
            <a:pPr indent="252413" defTabSz="381000">
              <a:buClr>
                <a:srgbClr val="CCE6FF"/>
              </a:buClr>
              <a:buFont typeface="WP TypographicSymbols" pitchFamily="2" charset="0"/>
              <a:buChar char="P"/>
            </a:pPr>
            <a:r>
              <a:rPr lang="en-US" sz="3200" b="0" i="1"/>
              <a:t>Wildlife and pet water</a:t>
            </a:r>
          </a:p>
          <a:p>
            <a:pPr indent="252413" defTabSz="381000">
              <a:buClr>
                <a:srgbClr val="CCE6FF"/>
              </a:buClr>
              <a:buFont typeface="WP TypographicSymbols" pitchFamily="2" charset="0"/>
              <a:buChar char="P"/>
            </a:pPr>
            <a:r>
              <a:rPr lang="en-US" sz="3200" b="0" i="1"/>
              <a:t>Sprinklers, misters &amp; watering with pressure</a:t>
            </a:r>
          </a:p>
          <a:p>
            <a:pPr indent="252413" defTabSz="381000">
              <a:buClr>
                <a:srgbClr val="CCE6FF"/>
              </a:buClr>
              <a:buFont typeface="WP TypographicSymbols" pitchFamily="2" charset="0"/>
              <a:buChar char="P"/>
            </a:pPr>
            <a:r>
              <a:rPr lang="en-US" sz="3200" b="0" i="1"/>
              <a:t>In home uses</a:t>
            </a:r>
          </a:p>
        </p:txBody>
      </p:sp>
      <p:pic>
        <p:nvPicPr>
          <p:cNvPr id="22531" name="Picture 7" descr="DCP_1659"/>
          <p:cNvPicPr>
            <a:picLocks noChangeAspect="1" noChangeArrowheads="1"/>
          </p:cNvPicPr>
          <p:nvPr/>
        </p:nvPicPr>
        <p:blipFill>
          <a:blip r:embed="rId2" cstate="print"/>
          <a:srcRect/>
          <a:stretch>
            <a:fillRect/>
          </a:stretch>
        </p:blipFill>
        <p:spPr bwMode="auto">
          <a:xfrm>
            <a:off x="533400" y="4057650"/>
            <a:ext cx="3733800" cy="2800350"/>
          </a:xfrm>
          <a:prstGeom prst="rect">
            <a:avLst/>
          </a:prstGeom>
          <a:noFill/>
          <a:ln w="9525">
            <a:noFill/>
            <a:miter lim="800000"/>
            <a:headEnd/>
            <a:tailEnd/>
          </a:ln>
        </p:spPr>
      </p:pic>
      <p:pic>
        <p:nvPicPr>
          <p:cNvPr id="22532" name="Picture 8" descr="DCP_1656"/>
          <p:cNvPicPr>
            <a:picLocks noChangeAspect="1" noChangeArrowheads="1"/>
          </p:cNvPicPr>
          <p:nvPr/>
        </p:nvPicPr>
        <p:blipFill>
          <a:blip r:embed="rId3" cstate="print"/>
          <a:srcRect/>
          <a:stretch>
            <a:fillRect/>
          </a:stretch>
        </p:blipFill>
        <p:spPr bwMode="auto">
          <a:xfrm>
            <a:off x="4876800" y="4057650"/>
            <a:ext cx="3733800" cy="2800350"/>
          </a:xfrm>
          <a:prstGeom prst="rect">
            <a:avLst/>
          </a:prstGeom>
          <a:noFill/>
          <a:ln w="9525">
            <a:noFill/>
            <a:miter lim="800000"/>
            <a:headEnd/>
            <a:tailEnd/>
          </a:ln>
        </p:spPr>
      </p:pic>
      <p:sp>
        <p:nvSpPr>
          <p:cNvPr id="22533" name="Text Box 9"/>
          <p:cNvSpPr txBox="1">
            <a:spLocks noChangeArrowheads="1"/>
          </p:cNvSpPr>
          <p:nvPr/>
        </p:nvSpPr>
        <p:spPr bwMode="auto">
          <a:xfrm>
            <a:off x="381000" y="457200"/>
            <a:ext cx="8382000" cy="641350"/>
          </a:xfrm>
          <a:prstGeom prst="rect">
            <a:avLst/>
          </a:prstGeom>
          <a:noFill/>
          <a:ln w="9525">
            <a:noFill/>
            <a:miter lim="800000"/>
            <a:headEnd/>
            <a:tailEnd/>
          </a:ln>
        </p:spPr>
        <p:txBody>
          <a:bodyPr>
            <a:spAutoFit/>
          </a:bodyPr>
          <a:lstStyle/>
          <a:p>
            <a:pPr>
              <a:spcBef>
                <a:spcPct val="50000"/>
              </a:spcBef>
            </a:pPr>
            <a:r>
              <a:rPr lang="en-US" i="1"/>
              <a:t>Distribute Water to Desired Location</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3122613" y="2133600"/>
            <a:ext cx="6021387" cy="4513263"/>
          </a:xfrm>
          <a:prstGeom prst="rect">
            <a:avLst/>
          </a:prstGeom>
          <a:noFill/>
          <a:ln w="9525">
            <a:noFill/>
            <a:miter lim="800000"/>
            <a:headEnd/>
            <a:tailEnd/>
          </a:ln>
        </p:spPr>
      </p:pic>
      <p:pic>
        <p:nvPicPr>
          <p:cNvPr id="23555"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0" y="1447800"/>
            <a:ext cx="4019550" cy="3017838"/>
          </a:xfrm>
          <a:prstGeom prst="rect">
            <a:avLst/>
          </a:prstGeom>
          <a:noFill/>
          <a:ln w="9525">
            <a:noFill/>
            <a:miter lim="800000"/>
            <a:headEnd/>
            <a:tailEnd/>
          </a:ln>
        </p:spPr>
      </p:pic>
      <p:pic>
        <p:nvPicPr>
          <p:cNvPr id="23556"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04800" y="4114800"/>
            <a:ext cx="3181350" cy="2386013"/>
          </a:xfrm>
          <a:prstGeom prst="rect">
            <a:avLst/>
          </a:prstGeom>
          <a:noFill/>
          <a:ln w="9525">
            <a:noFill/>
            <a:miter lim="800000"/>
            <a:headEnd/>
            <a:tailEnd/>
          </a:ln>
        </p:spPr>
      </p:pic>
      <p:sp>
        <p:nvSpPr>
          <p:cNvPr id="23557" name="Text Box 6"/>
          <p:cNvSpPr txBox="1">
            <a:spLocks noChangeArrowheads="1"/>
          </p:cNvSpPr>
          <p:nvPr/>
        </p:nvSpPr>
        <p:spPr bwMode="auto">
          <a:xfrm>
            <a:off x="4191000" y="914400"/>
            <a:ext cx="4264025" cy="1401763"/>
          </a:xfrm>
          <a:prstGeom prst="rect">
            <a:avLst/>
          </a:prstGeom>
          <a:solidFill>
            <a:srgbClr val="336600"/>
          </a:solidFill>
          <a:ln w="9525">
            <a:noFill/>
            <a:miter lim="800000"/>
            <a:headEnd/>
            <a:tailEnd/>
          </a:ln>
        </p:spPr>
        <p:txBody>
          <a:bodyPr lIns="0" tIns="0" rIns="0" bIns="0">
            <a:spAutoFit/>
          </a:bodyPr>
          <a:lstStyle/>
          <a:p>
            <a:pPr defTabSz="381000"/>
            <a:r>
              <a:rPr lang="en-US" sz="2000">
                <a:solidFill>
                  <a:srgbClr val="FFFFFF"/>
                </a:solidFill>
                <a:latin typeface="Times New Roman" pitchFamily="18" charset="0"/>
              </a:rPr>
              <a:t>Rainwater  can be used in a water feature  with  floats that keep the water level high</a:t>
            </a:r>
            <a:r>
              <a:rPr lang="en-US" sz="3200">
                <a:solidFill>
                  <a:srgbClr val="FFFFFF"/>
                </a:solidFill>
                <a:latin typeface="Times New Roman" pitchFamily="18" charset="0"/>
              </a:rPr>
              <a:t> </a:t>
            </a:r>
            <a:r>
              <a:rPr lang="en-US" sz="2000">
                <a:solidFill>
                  <a:srgbClr val="FFFFFF"/>
                </a:solidFill>
                <a:latin typeface="Times New Roman" pitchFamily="18" charset="0"/>
              </a:rPr>
              <a:t>enough to run reciprocating pumps.</a:t>
            </a:r>
          </a:p>
        </p:txBody>
      </p:sp>
      <p:sp>
        <p:nvSpPr>
          <p:cNvPr id="23558" name="Text Box 7"/>
          <p:cNvSpPr txBox="1">
            <a:spLocks noChangeArrowheads="1"/>
          </p:cNvSpPr>
          <p:nvPr/>
        </p:nvSpPr>
        <p:spPr bwMode="auto">
          <a:xfrm>
            <a:off x="1295400" y="228600"/>
            <a:ext cx="6858000" cy="641350"/>
          </a:xfrm>
          <a:prstGeom prst="rect">
            <a:avLst/>
          </a:prstGeom>
          <a:noFill/>
          <a:ln w="9525">
            <a:noFill/>
            <a:miter lim="800000"/>
            <a:headEnd/>
            <a:tailEnd/>
          </a:ln>
        </p:spPr>
        <p:txBody>
          <a:bodyPr>
            <a:spAutoFit/>
          </a:bodyPr>
          <a:lstStyle/>
          <a:p>
            <a:pPr>
              <a:spcBef>
                <a:spcPct val="50000"/>
              </a:spcBef>
            </a:pPr>
            <a:r>
              <a:rPr lang="en-US"/>
              <a:t>Water Features in Landscape</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457200"/>
            <a:ext cx="7340600" cy="944563"/>
          </a:xfrm>
        </p:spPr>
        <p:txBody>
          <a:bodyPr/>
          <a:lstStyle/>
          <a:p>
            <a:r>
              <a:rPr lang="en-US" smtClean="0"/>
              <a:t>Rainwater Harvesting</a:t>
            </a:r>
          </a:p>
        </p:txBody>
      </p:sp>
      <p:sp>
        <p:nvSpPr>
          <p:cNvPr id="24579" name="Rectangle 3"/>
          <p:cNvSpPr>
            <a:spLocks noGrp="1" noChangeArrowheads="1"/>
          </p:cNvSpPr>
          <p:nvPr>
            <p:ph type="body" idx="1"/>
          </p:nvPr>
        </p:nvSpPr>
        <p:spPr/>
        <p:txBody>
          <a:bodyPr/>
          <a:lstStyle/>
          <a:p>
            <a:r>
              <a:rPr lang="en-US" sz="2800" smtClean="0"/>
              <a:t>Rainwater harvesting captures, diverts and stores rainwater for later use.</a:t>
            </a:r>
          </a:p>
          <a:p>
            <a:r>
              <a:rPr lang="en-US" sz="2800" smtClean="0"/>
              <a:t>Easiest use is for landscaping irrigation</a:t>
            </a:r>
          </a:p>
          <a:p>
            <a:r>
              <a:rPr lang="en-US" sz="2800" smtClean="0"/>
              <a:t>Can be used for household use with proper treatment.</a:t>
            </a:r>
          </a:p>
          <a:p>
            <a:r>
              <a:rPr lang="en-US" sz="2800" smtClean="0"/>
              <a:t>Rainwater is good for plants because it is free of salts and other minerals </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381000"/>
            <a:ext cx="7340600" cy="942975"/>
          </a:xfrm>
        </p:spPr>
        <p:txBody>
          <a:bodyPr/>
          <a:lstStyle/>
          <a:p>
            <a:r>
              <a:rPr lang="en-US" smtClean="0"/>
              <a:t>Rainwater Harvesting</a:t>
            </a:r>
          </a:p>
        </p:txBody>
      </p:sp>
      <p:sp>
        <p:nvSpPr>
          <p:cNvPr id="25603" name="Rectangle 3"/>
          <p:cNvSpPr>
            <a:spLocks noGrp="1" noChangeArrowheads="1"/>
          </p:cNvSpPr>
          <p:nvPr>
            <p:ph type="body" idx="1"/>
          </p:nvPr>
        </p:nvSpPr>
        <p:spPr/>
        <p:txBody>
          <a:bodyPr/>
          <a:lstStyle/>
          <a:p>
            <a:r>
              <a:rPr lang="en-US" smtClean="0"/>
              <a:t>Reduces the demand for chlorinated or other chemically treated tap water therefore you buy less water</a:t>
            </a:r>
          </a:p>
          <a:p>
            <a:r>
              <a:rPr lang="en-US" smtClean="0"/>
              <a:t>Reduces the amount of water that will go into storm sewers where it is mixed with oil and other toxic residues from streets, parking lots etc. </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533400"/>
            <a:ext cx="7340600" cy="944563"/>
          </a:xfrm>
        </p:spPr>
        <p:txBody>
          <a:bodyPr/>
          <a:lstStyle/>
          <a:p>
            <a:r>
              <a:rPr lang="en-US" smtClean="0"/>
              <a:t>Resources</a:t>
            </a:r>
          </a:p>
        </p:txBody>
      </p:sp>
      <p:sp>
        <p:nvSpPr>
          <p:cNvPr id="5" name="Rectangle 3"/>
          <p:cNvSpPr txBox="1">
            <a:spLocks noChangeArrowheads="1"/>
          </p:cNvSpPr>
          <p:nvPr/>
        </p:nvSpPr>
        <p:spPr bwMode="auto">
          <a:xfrm>
            <a:off x="1143000" y="1828800"/>
            <a:ext cx="7467600" cy="4343400"/>
          </a:xfrm>
          <a:prstGeom prst="rect">
            <a:avLst/>
          </a:prstGeom>
          <a:noFill/>
          <a:ln w="9525">
            <a:noFill/>
            <a:miter lim="800000"/>
            <a:headEnd/>
            <a:tailEnd/>
          </a:ln>
        </p:spPr>
        <p:txBody>
          <a:bodyPr/>
          <a:lstStyle/>
          <a:p>
            <a:pPr marL="342900" indent="-342900">
              <a:spcBef>
                <a:spcPct val="20000"/>
              </a:spcBef>
              <a:buFontTx/>
              <a:buChar char="•"/>
              <a:defRPr/>
            </a:pPr>
            <a:r>
              <a:rPr lang="en-US" sz="2800" b="0" kern="0" dirty="0">
                <a:latin typeface="+mn-lt"/>
              </a:rPr>
              <a:t>Rainwater Harvesting – B-6153  Texas AgriLife Extension Service, TAMUS</a:t>
            </a:r>
          </a:p>
          <a:p>
            <a:pPr marL="342900" indent="-342900">
              <a:spcBef>
                <a:spcPct val="20000"/>
              </a:spcBef>
              <a:defRPr/>
            </a:pPr>
            <a:r>
              <a:rPr lang="en-US" sz="2800" b="0" kern="0" dirty="0">
                <a:latin typeface="+mn-lt"/>
              </a:rPr>
              <a:t>	</a:t>
            </a:r>
            <a:r>
              <a:rPr lang="en-US" sz="1800" b="0" kern="0" dirty="0">
                <a:latin typeface="+mn-lt"/>
                <a:hlinkClick r:id="rId2"/>
              </a:rPr>
              <a:t>http://agrilifebookstore.org/publications_details.cfm?</a:t>
            </a:r>
            <a:endParaRPr lang="en-US" sz="1800" b="0" kern="0" dirty="0">
              <a:latin typeface="+mn-lt"/>
            </a:endParaRPr>
          </a:p>
          <a:p>
            <a:pPr marL="342900" indent="-342900">
              <a:spcBef>
                <a:spcPct val="20000"/>
              </a:spcBef>
              <a:defRPr/>
            </a:pPr>
            <a:r>
              <a:rPr lang="en-US" sz="1800" b="0" kern="0" dirty="0">
                <a:latin typeface="+mn-lt"/>
              </a:rPr>
              <a:t>	</a:t>
            </a:r>
            <a:r>
              <a:rPr lang="en-US" sz="1800" b="0" kern="0" dirty="0" err="1">
                <a:latin typeface="+mn-lt"/>
                <a:hlinkClick r:id="rId2"/>
              </a:rPr>
              <a:t>whichpublication</a:t>
            </a:r>
            <a:r>
              <a:rPr lang="en-US" sz="1800" b="0" kern="0" dirty="0">
                <a:latin typeface="+mn-lt"/>
                <a:hlinkClick r:id="rId2"/>
              </a:rPr>
              <a:t>=1979</a:t>
            </a:r>
            <a:r>
              <a:rPr lang="en-US" sz="1800" b="0" kern="0" dirty="0">
                <a:latin typeface="+mn-lt"/>
              </a:rPr>
              <a:t>    $4.50</a:t>
            </a:r>
          </a:p>
          <a:p>
            <a:pPr marL="342900" indent="-342900">
              <a:spcBef>
                <a:spcPct val="20000"/>
              </a:spcBef>
              <a:buFontTx/>
              <a:buChar char="•"/>
              <a:defRPr/>
            </a:pPr>
            <a:r>
              <a:rPr lang="en-US" sz="2800" b="0" kern="0" dirty="0">
                <a:latin typeface="+mn-lt"/>
              </a:rPr>
              <a:t>Texas Guide to Rainwater Harvesting, Texas Water Development Board</a:t>
            </a:r>
          </a:p>
          <a:p>
            <a:pPr marL="342900" indent="-342900">
              <a:spcBef>
                <a:spcPct val="20000"/>
              </a:spcBef>
              <a:defRPr/>
            </a:pPr>
            <a:r>
              <a:rPr lang="en-US" sz="2800" b="0" kern="0" dirty="0">
                <a:latin typeface="+mn-lt"/>
              </a:rPr>
              <a:t>	</a:t>
            </a:r>
            <a:r>
              <a:rPr lang="en-US" sz="2000" b="0" kern="0" dirty="0">
                <a:latin typeface="+mn-lt"/>
                <a:hlinkClick r:id="rId3"/>
              </a:rPr>
              <a:t>http://www.twdb.state.tx.us/assistance/conservation/Alternative_Technologies/Rainwater_Harvesting/Rain.asp</a:t>
            </a:r>
            <a:endParaRPr lang="en-US" sz="2000" b="0" kern="0" dirty="0">
              <a:latin typeface="+mn-lt"/>
            </a:endParaRPr>
          </a:p>
          <a:p>
            <a:pPr marL="342900" indent="-342900">
              <a:spcBef>
                <a:spcPct val="20000"/>
              </a:spcBef>
              <a:defRPr/>
            </a:pPr>
            <a:endParaRPr lang="en-US" sz="2000" b="0" kern="0" dirty="0">
              <a:latin typeface="+mn-lt"/>
            </a:endParaRPr>
          </a:p>
          <a:p>
            <a:pPr marL="342900" indent="-342900">
              <a:spcBef>
                <a:spcPct val="20000"/>
              </a:spcBef>
              <a:defRPr/>
            </a:pPr>
            <a:r>
              <a:rPr lang="en-US" sz="2800" b="0" kern="0" dirty="0">
                <a:latin typeface="+mn-lt"/>
              </a:rPr>
              <a:t>	</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cstate="print"/>
          <a:srcRect/>
          <a:stretch>
            <a:fillRect/>
          </a:stretch>
        </p:blipFill>
        <p:spPr bwMode="auto">
          <a:xfrm>
            <a:off x="0" y="-58738"/>
            <a:ext cx="9144000" cy="7080251"/>
          </a:xfrm>
          <a:prstGeom prst="rect">
            <a:avLst/>
          </a:prstGeom>
          <a:noFill/>
          <a:ln w="9525">
            <a:noFill/>
            <a:miter lim="800000"/>
            <a:headEnd/>
            <a:tailEnd/>
          </a:ln>
        </p:spPr>
      </p:pic>
      <p:sp>
        <p:nvSpPr>
          <p:cNvPr id="27651" name="Text Box 5"/>
          <p:cNvSpPr txBox="1">
            <a:spLocks noChangeArrowheads="1"/>
          </p:cNvSpPr>
          <p:nvPr/>
        </p:nvSpPr>
        <p:spPr bwMode="auto">
          <a:xfrm>
            <a:off x="1752600" y="6673850"/>
            <a:ext cx="5257800" cy="366713"/>
          </a:xfrm>
          <a:prstGeom prst="rect">
            <a:avLst/>
          </a:prstGeom>
          <a:noFill/>
          <a:ln w="9525">
            <a:noFill/>
            <a:miter lim="800000"/>
            <a:headEnd/>
            <a:tailEnd/>
          </a:ln>
        </p:spPr>
        <p:txBody>
          <a:bodyPr>
            <a:spAutoFit/>
          </a:bodyPr>
          <a:lstStyle/>
          <a:p>
            <a:pPr>
              <a:spcBef>
                <a:spcPct val="50000"/>
              </a:spcBef>
            </a:pPr>
            <a:endParaRPr lang="en-US" sz="1800" b="0"/>
          </a:p>
        </p:txBody>
      </p:sp>
      <p:pic>
        <p:nvPicPr>
          <p:cNvPr id="27652" name="Picture 5" descr="rainwater-harvesting-website.png"/>
          <p:cNvPicPr>
            <a:picLocks noChangeAspect="1"/>
          </p:cNvPicPr>
          <p:nvPr/>
        </p:nvPicPr>
        <p:blipFill>
          <a:blip r:embed="rId4" cstate="print"/>
          <a:srcRect/>
          <a:stretch>
            <a:fillRect/>
          </a:stretch>
        </p:blipFill>
        <p:spPr bwMode="auto">
          <a:xfrm>
            <a:off x="1752600" y="1143000"/>
            <a:ext cx="5486400" cy="49625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981200" y="2209800"/>
            <a:ext cx="4572000" cy="2216150"/>
          </a:xfrm>
          <a:prstGeom prst="rect">
            <a:avLst/>
          </a:prstGeom>
          <a:solidFill>
            <a:schemeClr val="accent6">
              <a:lumMod val="50000"/>
            </a:schemeClr>
          </a:solidFill>
          <a:ln w="9525">
            <a:noFill/>
            <a:miter lim="800000"/>
            <a:headEnd/>
            <a:tailEnd/>
          </a:ln>
        </p:spPr>
        <p:txBody>
          <a:bodyPr lIns="0" tIns="0" rIns="0" bIns="0">
            <a:spAutoFit/>
          </a:bodyPr>
          <a:lstStyle/>
          <a:p>
            <a:pPr algn="ctr" defTabSz="381000">
              <a:defRPr/>
            </a:pPr>
            <a:r>
              <a:rPr lang="en-US" sz="2400" i="1" dirty="0">
                <a:solidFill>
                  <a:srgbClr val="FFFF00"/>
                </a:solidFill>
              </a:rPr>
              <a:t>Billy </a:t>
            </a:r>
            <a:r>
              <a:rPr lang="en-US" sz="2400" i="1" dirty="0" err="1">
                <a:solidFill>
                  <a:srgbClr val="FFFF00"/>
                </a:solidFill>
              </a:rPr>
              <a:t>Kniffen</a:t>
            </a:r>
            <a:endParaRPr lang="en-US" sz="2400" i="1" dirty="0">
              <a:solidFill>
                <a:srgbClr val="FFFF00"/>
              </a:solidFill>
            </a:endParaRPr>
          </a:p>
          <a:p>
            <a:pPr algn="ctr" defTabSz="381000">
              <a:defRPr/>
            </a:pPr>
            <a:r>
              <a:rPr lang="en-US" sz="2400" i="1" dirty="0">
                <a:solidFill>
                  <a:srgbClr val="FFFF00"/>
                </a:solidFill>
              </a:rPr>
              <a:t>CEA-AG</a:t>
            </a:r>
          </a:p>
          <a:p>
            <a:pPr algn="ctr" defTabSz="381000">
              <a:defRPr/>
            </a:pPr>
            <a:r>
              <a:rPr lang="en-US" sz="2400" i="1" dirty="0">
                <a:solidFill>
                  <a:srgbClr val="FFFF00"/>
                </a:solidFill>
              </a:rPr>
              <a:t>Menard, Texas 76859</a:t>
            </a:r>
          </a:p>
          <a:p>
            <a:pPr algn="ctr" defTabSz="381000">
              <a:defRPr/>
            </a:pPr>
            <a:r>
              <a:rPr lang="en-US" sz="2400" i="1" dirty="0">
                <a:solidFill>
                  <a:srgbClr val="FFFF00"/>
                </a:solidFill>
              </a:rPr>
              <a:t>325-393-2120</a:t>
            </a:r>
          </a:p>
          <a:p>
            <a:pPr algn="ctr" defTabSz="381000">
              <a:defRPr/>
            </a:pPr>
            <a:r>
              <a:rPr lang="en-US" sz="2400" i="1" dirty="0">
                <a:solidFill>
                  <a:srgbClr val="FFFF00"/>
                </a:solidFill>
              </a:rPr>
              <a:t>e-mail: </a:t>
            </a:r>
          </a:p>
          <a:p>
            <a:pPr algn="ctr" defTabSz="381000">
              <a:defRPr/>
            </a:pPr>
            <a:r>
              <a:rPr lang="en-US" sz="2400" i="1" dirty="0">
                <a:solidFill>
                  <a:srgbClr val="FFFF00"/>
                </a:solidFill>
              </a:rPr>
              <a:t>b-kniffen@tamu.edu</a:t>
            </a:r>
          </a:p>
        </p:txBody>
      </p:sp>
      <p:sp>
        <p:nvSpPr>
          <p:cNvPr id="28675" name="Text Box 8"/>
          <p:cNvSpPr txBox="1">
            <a:spLocks noChangeArrowheads="1"/>
          </p:cNvSpPr>
          <p:nvPr/>
        </p:nvSpPr>
        <p:spPr bwMode="auto">
          <a:xfrm>
            <a:off x="1295400" y="685800"/>
            <a:ext cx="6629400" cy="701675"/>
          </a:xfrm>
          <a:prstGeom prst="rect">
            <a:avLst/>
          </a:prstGeom>
          <a:noFill/>
          <a:ln w="9525">
            <a:noFill/>
            <a:miter lim="800000"/>
            <a:headEnd/>
            <a:tailEnd/>
          </a:ln>
        </p:spPr>
        <p:txBody>
          <a:bodyPr>
            <a:spAutoFit/>
          </a:bodyPr>
          <a:lstStyle/>
          <a:p>
            <a:pPr>
              <a:spcBef>
                <a:spcPct val="50000"/>
              </a:spcBef>
            </a:pPr>
            <a:r>
              <a:rPr lang="en-US" sz="4000" b="0"/>
              <a:t>Special Thanks to:</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766763" y="1447800"/>
            <a:ext cx="8377237" cy="2989263"/>
          </a:xfrm>
          <a:prstGeom prst="rect">
            <a:avLst/>
          </a:prstGeom>
          <a:noFill/>
          <a:ln w="9525">
            <a:noFill/>
            <a:miter lim="800000"/>
            <a:headEnd/>
            <a:tailEnd/>
          </a:ln>
        </p:spPr>
        <p:txBody>
          <a:bodyPr lIns="0" tIns="0" rIns="0" bIns="0">
            <a:spAutoFit/>
          </a:bodyPr>
          <a:lstStyle/>
          <a:p>
            <a:pPr indent="252413" defTabSz="381000">
              <a:buClr>
                <a:srgbClr val="CCE6FF"/>
              </a:buClr>
              <a:buFont typeface="WP TypographicSymbols" pitchFamily="2" charset="0"/>
              <a:buChar char="P"/>
            </a:pPr>
            <a:r>
              <a:rPr lang="en-US" sz="2800" i="1"/>
              <a:t>Increased Demand for a Decreasing Supply</a:t>
            </a:r>
          </a:p>
          <a:p>
            <a:pPr indent="252413" defTabSz="381000">
              <a:buClr>
                <a:srgbClr val="CCE6FF"/>
              </a:buClr>
              <a:buFont typeface="WP TypographicSymbols" pitchFamily="2" charset="0"/>
              <a:buChar char="P"/>
            </a:pPr>
            <a:r>
              <a:rPr lang="en-US" sz="2800" i="1"/>
              <a:t>Rising Environmental &amp; Economic Costs</a:t>
            </a:r>
          </a:p>
          <a:p>
            <a:pPr indent="252413" defTabSz="381000">
              <a:buClr>
                <a:srgbClr val="CCE6FF"/>
              </a:buClr>
              <a:buFont typeface="WP TypographicSymbols" pitchFamily="2" charset="0"/>
              <a:buChar char="P"/>
            </a:pPr>
            <a:r>
              <a:rPr lang="en-US" sz="2800" i="1"/>
              <a:t>Rainwater’s Purity</a:t>
            </a:r>
          </a:p>
          <a:p>
            <a:pPr indent="252413" defTabSz="381000">
              <a:buClr>
                <a:srgbClr val="CCE6FF"/>
              </a:buClr>
              <a:buFont typeface="WP TypographicSymbols" pitchFamily="2" charset="0"/>
              <a:buChar char="P"/>
            </a:pPr>
            <a:r>
              <a:rPr lang="en-US" sz="2800" i="1"/>
              <a:t>Conservation – Saving Your Water!</a:t>
            </a:r>
          </a:p>
          <a:p>
            <a:pPr indent="252413" defTabSz="381000">
              <a:buClr>
                <a:srgbClr val="CCE6FF"/>
              </a:buClr>
              <a:buFont typeface="WP TypographicSymbols" pitchFamily="2" charset="0"/>
              <a:buChar char="P"/>
            </a:pPr>
            <a:r>
              <a:rPr lang="en-US" sz="2800" i="1"/>
              <a:t>Reduce Runoff – Crucial in Cities</a:t>
            </a:r>
          </a:p>
          <a:p>
            <a:pPr indent="252413" defTabSz="381000">
              <a:buClr>
                <a:srgbClr val="CCE6FF"/>
              </a:buClr>
              <a:buFont typeface="WP TypographicSymbols" pitchFamily="2" charset="0"/>
              <a:buChar char="P"/>
            </a:pPr>
            <a:r>
              <a:rPr lang="en-US" sz="2800" i="1"/>
              <a:t>Droughts have Increased Need &amp; Awareness</a:t>
            </a:r>
          </a:p>
          <a:p>
            <a:pPr indent="252413" defTabSz="381000">
              <a:buClr>
                <a:srgbClr val="CCE6FF"/>
              </a:buClr>
              <a:buFont typeface="WP TypographicSymbols" pitchFamily="2" charset="0"/>
              <a:buChar char="P"/>
            </a:pPr>
            <a:r>
              <a:rPr lang="en-US" sz="2800" i="1"/>
              <a:t>Water for Areas w/o Groundwater or Service</a:t>
            </a:r>
          </a:p>
        </p:txBody>
      </p:sp>
      <p:sp>
        <p:nvSpPr>
          <p:cNvPr id="5123" name="Text Box 5"/>
          <p:cNvSpPr txBox="1">
            <a:spLocks noChangeArrowheads="1"/>
          </p:cNvSpPr>
          <p:nvPr/>
        </p:nvSpPr>
        <p:spPr bwMode="auto">
          <a:xfrm>
            <a:off x="1066800" y="304800"/>
            <a:ext cx="7162800" cy="641350"/>
          </a:xfrm>
          <a:prstGeom prst="rect">
            <a:avLst/>
          </a:prstGeom>
          <a:noFill/>
          <a:ln w="9525">
            <a:noFill/>
            <a:miter lim="800000"/>
            <a:headEnd/>
            <a:tailEnd/>
          </a:ln>
        </p:spPr>
        <p:txBody>
          <a:bodyPr>
            <a:spAutoFit/>
          </a:bodyPr>
          <a:lstStyle/>
          <a:p>
            <a:pPr algn="ctr">
              <a:spcBef>
                <a:spcPct val="50000"/>
              </a:spcBef>
            </a:pPr>
            <a:r>
              <a:rPr lang="en-US"/>
              <a:t>Why Collect Rainwater?</a:t>
            </a:r>
          </a:p>
        </p:txBody>
      </p:sp>
      <p:pic>
        <p:nvPicPr>
          <p:cNvPr id="5124" name="Picture 6"/>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2819400" y="4565650"/>
            <a:ext cx="2971800" cy="22923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04800" y="1173163"/>
            <a:ext cx="3687763" cy="2768600"/>
          </a:xfrm>
          <a:prstGeom prst="rect">
            <a:avLst/>
          </a:prstGeom>
          <a:noFill/>
          <a:ln w="9525">
            <a:noFill/>
            <a:miter lim="800000"/>
            <a:headEnd/>
            <a:tailEnd/>
          </a:ln>
        </p:spPr>
      </p:pic>
      <p:pic>
        <p:nvPicPr>
          <p:cNvPr id="6147"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28600" y="3675063"/>
            <a:ext cx="4241800" cy="3182937"/>
          </a:xfrm>
          <a:prstGeom prst="rect">
            <a:avLst/>
          </a:prstGeom>
          <a:noFill/>
          <a:ln w="9525">
            <a:noFill/>
            <a:miter lim="800000"/>
            <a:headEnd/>
            <a:tailEnd/>
          </a:ln>
        </p:spPr>
      </p:pic>
      <p:pic>
        <p:nvPicPr>
          <p:cNvPr id="6148" name="Picture 5"/>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495800" y="1144588"/>
            <a:ext cx="4241800" cy="3182937"/>
          </a:xfrm>
          <a:prstGeom prst="rect">
            <a:avLst/>
          </a:prstGeom>
          <a:noFill/>
          <a:ln w="9525">
            <a:noFill/>
            <a:miter lim="800000"/>
            <a:headEnd/>
            <a:tailEnd/>
          </a:ln>
        </p:spPr>
      </p:pic>
      <p:pic>
        <p:nvPicPr>
          <p:cNvPr id="6149" name="Picture 6"/>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4495800" y="3694113"/>
            <a:ext cx="4216400" cy="3163887"/>
          </a:xfrm>
          <a:prstGeom prst="rect">
            <a:avLst/>
          </a:prstGeom>
          <a:noFill/>
          <a:ln w="9525">
            <a:noFill/>
            <a:miter lim="800000"/>
            <a:headEnd/>
            <a:tailEnd/>
          </a:ln>
        </p:spPr>
      </p:pic>
      <p:sp>
        <p:nvSpPr>
          <p:cNvPr id="6150" name="Rectangle 7"/>
          <p:cNvSpPr>
            <a:spLocks noChangeArrowheads="1"/>
          </p:cNvSpPr>
          <p:nvPr/>
        </p:nvSpPr>
        <p:spPr bwMode="auto">
          <a:xfrm>
            <a:off x="685800" y="304800"/>
            <a:ext cx="7848600" cy="822325"/>
          </a:xfrm>
          <a:prstGeom prst="rect">
            <a:avLst/>
          </a:prstGeom>
          <a:noFill/>
          <a:ln w="9525">
            <a:noFill/>
            <a:miter lim="800000"/>
            <a:headEnd/>
            <a:tailEnd/>
          </a:ln>
        </p:spPr>
        <p:txBody>
          <a:bodyPr>
            <a:spAutoFit/>
          </a:bodyPr>
          <a:lstStyle/>
          <a:p>
            <a:pPr>
              <a:spcBef>
                <a:spcPct val="20000"/>
              </a:spcBef>
            </a:pPr>
            <a:r>
              <a:rPr lang="en-US" sz="2400" i="1"/>
              <a:t>Cisterns - The only source of water for many before electricity and well drillers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DCP_3045"/>
          <p:cNvPicPr>
            <a:picLocks noGrp="1" noChangeAspect="1" noChangeArrowheads="1"/>
          </p:cNvPicPr>
          <p:nvPr>
            <p:ph sz="half" idx="1"/>
          </p:nvPr>
        </p:nvPicPr>
        <p:blipFill>
          <a:blip r:embed="rId3" cstate="print"/>
          <a:srcRect/>
          <a:stretch>
            <a:fillRect/>
          </a:stretch>
        </p:blipFill>
        <p:spPr>
          <a:xfrm>
            <a:off x="0" y="2005013"/>
            <a:ext cx="4495800" cy="3371850"/>
          </a:xfrm>
          <a:noFill/>
        </p:spPr>
      </p:pic>
      <p:pic>
        <p:nvPicPr>
          <p:cNvPr id="7171" name="Picture 4" descr="DCP_3048"/>
          <p:cNvPicPr>
            <a:picLocks noGrp="1" noChangeAspect="1" noChangeArrowheads="1"/>
          </p:cNvPicPr>
          <p:nvPr>
            <p:ph sz="half" idx="2"/>
          </p:nvPr>
        </p:nvPicPr>
        <p:blipFill>
          <a:blip r:embed="rId4" cstate="print"/>
          <a:srcRect/>
          <a:stretch>
            <a:fillRect/>
          </a:stretch>
        </p:blipFill>
        <p:spPr>
          <a:xfrm>
            <a:off x="4648200" y="2005013"/>
            <a:ext cx="4495800" cy="3371850"/>
          </a:xfrm>
          <a:noFill/>
        </p:spPr>
      </p:pic>
      <p:sp>
        <p:nvSpPr>
          <p:cNvPr id="7172" name="Text Box 5"/>
          <p:cNvSpPr txBox="1">
            <a:spLocks noChangeArrowheads="1"/>
          </p:cNvSpPr>
          <p:nvPr/>
        </p:nvSpPr>
        <p:spPr bwMode="auto">
          <a:xfrm>
            <a:off x="936625" y="601663"/>
            <a:ext cx="6683375" cy="366712"/>
          </a:xfrm>
          <a:prstGeom prst="rect">
            <a:avLst/>
          </a:prstGeom>
          <a:noFill/>
          <a:ln w="9525">
            <a:noFill/>
            <a:miter lim="800000"/>
            <a:headEnd/>
            <a:tailEnd/>
          </a:ln>
        </p:spPr>
        <p:txBody>
          <a:bodyPr>
            <a:spAutoFit/>
          </a:bodyPr>
          <a:lstStyle/>
          <a:p>
            <a:pPr>
              <a:spcBef>
                <a:spcPct val="50000"/>
              </a:spcBef>
            </a:pPr>
            <a:endParaRPr lang="en-US" sz="1800" b="0"/>
          </a:p>
        </p:txBody>
      </p:sp>
      <p:sp>
        <p:nvSpPr>
          <p:cNvPr id="7173" name="Rectangle 6"/>
          <p:cNvSpPr>
            <a:spLocks noChangeArrowheads="1"/>
          </p:cNvSpPr>
          <p:nvPr/>
        </p:nvSpPr>
        <p:spPr bwMode="auto">
          <a:xfrm>
            <a:off x="1600200" y="228600"/>
            <a:ext cx="5645150" cy="1190625"/>
          </a:xfrm>
          <a:prstGeom prst="rect">
            <a:avLst/>
          </a:prstGeom>
          <a:noFill/>
          <a:ln w="9525">
            <a:noFill/>
            <a:miter lim="800000"/>
            <a:headEnd/>
            <a:tailEnd/>
          </a:ln>
        </p:spPr>
        <p:txBody>
          <a:bodyPr wrap="none">
            <a:spAutoFit/>
          </a:bodyPr>
          <a:lstStyle/>
          <a:p>
            <a:pPr algn="ctr"/>
            <a:r>
              <a:rPr lang="en-US" b="0" i="1"/>
              <a:t>Increased Impervious Area</a:t>
            </a:r>
            <a:br>
              <a:rPr lang="en-US" b="0" i="1"/>
            </a:br>
            <a:r>
              <a:rPr lang="en-US" b="0" i="1"/>
              <a:t>from pavement &amp; roofs</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chemeClr val="hlink"/>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0" y="457200"/>
            <a:ext cx="9145588" cy="6859588"/>
          </a:xfrm>
          <a:prstGeom prst="rect">
            <a:avLst/>
          </a:prstGeom>
          <a:noFill/>
          <a:ln w="9525">
            <a:noFill/>
            <a:miter lim="800000"/>
            <a:headEnd/>
            <a:tailEnd/>
          </a:ln>
        </p:spPr>
      </p:pic>
      <p:sp>
        <p:nvSpPr>
          <p:cNvPr id="8195" name="Text Box 3"/>
          <p:cNvSpPr txBox="1">
            <a:spLocks noChangeArrowheads="1"/>
          </p:cNvSpPr>
          <p:nvPr/>
        </p:nvSpPr>
        <p:spPr bwMode="auto">
          <a:xfrm>
            <a:off x="1524000" y="304800"/>
            <a:ext cx="6180138" cy="792163"/>
          </a:xfrm>
          <a:prstGeom prst="rect">
            <a:avLst/>
          </a:prstGeom>
          <a:solidFill>
            <a:schemeClr val="hlink"/>
          </a:solidFill>
          <a:ln w="9525">
            <a:noFill/>
            <a:miter lim="800000"/>
            <a:headEnd/>
            <a:tailEnd/>
          </a:ln>
        </p:spPr>
        <p:txBody>
          <a:bodyPr lIns="0" tIns="0" rIns="0" bIns="0">
            <a:spAutoFit/>
          </a:bodyPr>
          <a:lstStyle/>
          <a:p>
            <a:pPr defTabSz="381000"/>
            <a:r>
              <a:rPr lang="en-US" sz="5200" i="1">
                <a:solidFill>
                  <a:srgbClr val="FFFF00"/>
                </a:solidFill>
              </a:rPr>
              <a:t>Value of Rainwater</a:t>
            </a:r>
          </a:p>
        </p:txBody>
      </p:sp>
      <p:sp>
        <p:nvSpPr>
          <p:cNvPr id="8196" name="Text Box 5"/>
          <p:cNvSpPr txBox="1">
            <a:spLocks noChangeArrowheads="1"/>
          </p:cNvSpPr>
          <p:nvPr/>
        </p:nvSpPr>
        <p:spPr bwMode="auto">
          <a:xfrm>
            <a:off x="1085850" y="1908175"/>
            <a:ext cx="3486150" cy="487363"/>
          </a:xfrm>
          <a:prstGeom prst="rect">
            <a:avLst/>
          </a:prstGeom>
          <a:solidFill>
            <a:schemeClr val="hlink"/>
          </a:solidFill>
          <a:ln w="9525">
            <a:noFill/>
            <a:miter lim="800000"/>
            <a:headEnd/>
            <a:tailEnd/>
          </a:ln>
        </p:spPr>
        <p:txBody>
          <a:bodyPr lIns="0" tIns="0" rIns="0" bIns="0">
            <a:spAutoFit/>
          </a:bodyPr>
          <a:lstStyle/>
          <a:p>
            <a:pPr defTabSz="381000"/>
            <a:r>
              <a:rPr lang="en-US" sz="3200" i="1">
                <a:solidFill>
                  <a:srgbClr val="FFFF00"/>
                </a:solidFill>
              </a:rPr>
              <a:t>Low pH  6.0 to 7.0</a:t>
            </a:r>
          </a:p>
        </p:txBody>
      </p:sp>
      <p:sp>
        <p:nvSpPr>
          <p:cNvPr id="8197" name="Text Box 6"/>
          <p:cNvSpPr txBox="1">
            <a:spLocks noChangeArrowheads="1"/>
          </p:cNvSpPr>
          <p:nvPr/>
        </p:nvSpPr>
        <p:spPr bwMode="auto">
          <a:xfrm>
            <a:off x="2133600" y="3124200"/>
            <a:ext cx="3600450" cy="487363"/>
          </a:xfrm>
          <a:prstGeom prst="rect">
            <a:avLst/>
          </a:prstGeom>
          <a:solidFill>
            <a:schemeClr val="hlink"/>
          </a:solidFill>
          <a:ln w="9525">
            <a:noFill/>
            <a:miter lim="800000"/>
            <a:headEnd/>
            <a:tailEnd/>
          </a:ln>
        </p:spPr>
        <p:txBody>
          <a:bodyPr lIns="0" tIns="0" rIns="0" bIns="0">
            <a:spAutoFit/>
          </a:bodyPr>
          <a:lstStyle/>
          <a:p>
            <a:pPr defTabSz="381000"/>
            <a:r>
              <a:rPr lang="en-US" sz="3200" i="1">
                <a:solidFill>
                  <a:srgbClr val="FFFF00"/>
                </a:solidFill>
              </a:rPr>
              <a:t>High quality water </a:t>
            </a:r>
          </a:p>
        </p:txBody>
      </p:sp>
      <p:sp>
        <p:nvSpPr>
          <p:cNvPr id="8198" name="Text Box 7"/>
          <p:cNvSpPr txBox="1">
            <a:spLocks noChangeArrowheads="1"/>
          </p:cNvSpPr>
          <p:nvPr/>
        </p:nvSpPr>
        <p:spPr bwMode="auto">
          <a:xfrm>
            <a:off x="914400" y="6567488"/>
            <a:ext cx="7315200" cy="579437"/>
          </a:xfrm>
          <a:prstGeom prst="rect">
            <a:avLst/>
          </a:prstGeom>
          <a:solidFill>
            <a:schemeClr val="hlink"/>
          </a:solidFill>
          <a:ln w="9525">
            <a:noFill/>
            <a:miter lim="800000"/>
            <a:headEnd/>
            <a:tailEnd/>
          </a:ln>
        </p:spPr>
        <p:txBody>
          <a:bodyPr>
            <a:spAutoFit/>
          </a:bodyPr>
          <a:lstStyle/>
          <a:p>
            <a:pPr algn="ctr">
              <a:spcBef>
                <a:spcPct val="50000"/>
              </a:spcBef>
            </a:pPr>
            <a:r>
              <a:rPr lang="en-US" sz="3200">
                <a:solidFill>
                  <a:srgbClr val="FFFF66"/>
                </a:solidFill>
              </a:rPr>
              <a:t>Makes You Conservation Minded</a:t>
            </a:r>
          </a:p>
        </p:txBody>
      </p:sp>
      <p:sp>
        <p:nvSpPr>
          <p:cNvPr id="8199" name="Text Box 8"/>
          <p:cNvSpPr txBox="1">
            <a:spLocks noChangeArrowheads="1"/>
          </p:cNvSpPr>
          <p:nvPr/>
        </p:nvSpPr>
        <p:spPr bwMode="auto">
          <a:xfrm>
            <a:off x="3048000" y="4191000"/>
            <a:ext cx="1295400" cy="579438"/>
          </a:xfrm>
          <a:prstGeom prst="rect">
            <a:avLst/>
          </a:prstGeom>
          <a:solidFill>
            <a:schemeClr val="hlink"/>
          </a:solidFill>
          <a:ln w="9525">
            <a:noFill/>
            <a:miter lim="800000"/>
            <a:headEnd/>
            <a:tailEnd/>
          </a:ln>
        </p:spPr>
        <p:txBody>
          <a:bodyPr>
            <a:spAutoFit/>
          </a:bodyPr>
          <a:lstStyle/>
          <a:p>
            <a:pPr algn="ctr">
              <a:spcBef>
                <a:spcPct val="50000"/>
              </a:spcBef>
            </a:pPr>
            <a:r>
              <a:rPr lang="en-US" sz="3200">
                <a:solidFill>
                  <a:srgbClr val="FFFF66"/>
                </a:solidFill>
              </a:rPr>
              <a:t>Free</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6"/>
          <p:cNvSpPr txBox="1">
            <a:spLocks noChangeArrowheads="1"/>
          </p:cNvSpPr>
          <p:nvPr/>
        </p:nvSpPr>
        <p:spPr bwMode="auto">
          <a:xfrm>
            <a:off x="685800" y="1524000"/>
            <a:ext cx="7396163" cy="2436813"/>
          </a:xfrm>
          <a:prstGeom prst="rect">
            <a:avLst/>
          </a:prstGeom>
          <a:noFill/>
          <a:ln w="9525">
            <a:noFill/>
            <a:miter lim="800000"/>
            <a:headEnd/>
            <a:tailEnd/>
          </a:ln>
        </p:spPr>
        <p:txBody>
          <a:bodyPr lIns="0" tIns="0" rIns="0" bIns="0">
            <a:spAutoFit/>
          </a:bodyPr>
          <a:lstStyle/>
          <a:p>
            <a:pPr indent="252413" defTabSz="381000">
              <a:buClr>
                <a:srgbClr val="CCE6FF"/>
              </a:buClr>
              <a:buFont typeface="WP TypographicSymbols" pitchFamily="2" charset="0"/>
              <a:buChar char="P"/>
            </a:pPr>
            <a:r>
              <a:rPr lang="en-US" sz="3200"/>
              <a:t>Attract and provide water for                wildlife, pets, birds and butterflies</a:t>
            </a:r>
          </a:p>
          <a:p>
            <a:pPr indent="252413" defTabSz="381000">
              <a:buClr>
                <a:srgbClr val="CCE6FF"/>
              </a:buClr>
              <a:buFont typeface="WP TypographicSymbols" pitchFamily="2" charset="0"/>
              <a:buChar char="P"/>
            </a:pPr>
            <a:r>
              <a:rPr lang="en-US" sz="3200"/>
              <a:t>Landscape irrigation, house plants</a:t>
            </a:r>
          </a:p>
          <a:p>
            <a:pPr indent="252413" defTabSz="381000">
              <a:buClr>
                <a:srgbClr val="CCE6FF"/>
              </a:buClr>
              <a:buFont typeface="WP TypographicSymbols" pitchFamily="2" charset="0"/>
              <a:buChar char="P"/>
            </a:pPr>
            <a:r>
              <a:rPr lang="en-US" sz="3200"/>
              <a:t>In home use – laundry, bath/shower,                                                                                                     drinking, cleaning, etc.</a:t>
            </a:r>
          </a:p>
        </p:txBody>
      </p:sp>
      <p:pic>
        <p:nvPicPr>
          <p:cNvPr id="9219" name="Picture 7"/>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876800" y="4013200"/>
            <a:ext cx="3792538" cy="2844800"/>
          </a:xfrm>
          <a:prstGeom prst="rect">
            <a:avLst/>
          </a:prstGeom>
          <a:noFill/>
          <a:ln w="9525">
            <a:noFill/>
            <a:miter lim="800000"/>
            <a:headEnd/>
            <a:tailEnd/>
          </a:ln>
        </p:spPr>
      </p:pic>
      <p:pic>
        <p:nvPicPr>
          <p:cNvPr id="9220" name="Picture 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914400" y="4027488"/>
            <a:ext cx="3773488" cy="2830512"/>
          </a:xfrm>
          <a:prstGeom prst="rect">
            <a:avLst/>
          </a:prstGeom>
          <a:noFill/>
          <a:ln w="9525">
            <a:noFill/>
            <a:miter lim="800000"/>
            <a:headEnd/>
            <a:tailEnd/>
          </a:ln>
        </p:spPr>
      </p:pic>
      <p:sp>
        <p:nvSpPr>
          <p:cNvPr id="9221" name="Text Box 9"/>
          <p:cNvSpPr txBox="1">
            <a:spLocks noChangeArrowheads="1"/>
          </p:cNvSpPr>
          <p:nvPr/>
        </p:nvSpPr>
        <p:spPr bwMode="auto">
          <a:xfrm>
            <a:off x="1066800" y="533400"/>
            <a:ext cx="7162800" cy="641350"/>
          </a:xfrm>
          <a:prstGeom prst="rect">
            <a:avLst/>
          </a:prstGeom>
          <a:noFill/>
          <a:ln w="9525">
            <a:noFill/>
            <a:miter lim="800000"/>
            <a:headEnd/>
            <a:tailEnd/>
          </a:ln>
        </p:spPr>
        <p:txBody>
          <a:bodyPr>
            <a:spAutoFit/>
          </a:bodyPr>
          <a:lstStyle/>
          <a:p>
            <a:pPr algn="ctr">
              <a:spcBef>
                <a:spcPct val="50000"/>
              </a:spcBef>
            </a:pPr>
            <a:r>
              <a:rPr lang="en-US" b="0"/>
              <a:t>Rainwater Uses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Text Box 9"/>
          <p:cNvSpPr txBox="1">
            <a:spLocks noChangeArrowheads="1"/>
          </p:cNvSpPr>
          <p:nvPr/>
        </p:nvSpPr>
        <p:spPr bwMode="auto">
          <a:xfrm>
            <a:off x="1219200" y="457200"/>
            <a:ext cx="6705600" cy="641350"/>
          </a:xfrm>
          <a:prstGeom prst="rect">
            <a:avLst/>
          </a:prstGeom>
          <a:noFill/>
          <a:ln w="9525">
            <a:noFill/>
            <a:miter lim="800000"/>
            <a:headEnd/>
            <a:tailEnd/>
          </a:ln>
        </p:spPr>
        <p:txBody>
          <a:bodyPr>
            <a:spAutoFit/>
          </a:bodyPr>
          <a:lstStyle/>
          <a:p>
            <a:pPr algn="ctr">
              <a:spcBef>
                <a:spcPct val="50000"/>
              </a:spcBef>
            </a:pPr>
            <a:r>
              <a:rPr lang="en-US"/>
              <a:t>How to Catch Rainwater</a:t>
            </a:r>
          </a:p>
        </p:txBody>
      </p:sp>
      <p:sp>
        <p:nvSpPr>
          <p:cNvPr id="10243" name="Text Box 10"/>
          <p:cNvSpPr txBox="1">
            <a:spLocks noChangeArrowheads="1"/>
          </p:cNvSpPr>
          <p:nvPr/>
        </p:nvSpPr>
        <p:spPr bwMode="auto">
          <a:xfrm>
            <a:off x="1143000" y="1828800"/>
            <a:ext cx="6629400" cy="5003800"/>
          </a:xfrm>
          <a:prstGeom prst="rect">
            <a:avLst/>
          </a:prstGeom>
          <a:noFill/>
          <a:ln w="9525">
            <a:noFill/>
            <a:miter lim="800000"/>
            <a:headEnd/>
            <a:tailEnd/>
          </a:ln>
        </p:spPr>
        <p:txBody>
          <a:bodyPr>
            <a:spAutoFit/>
          </a:bodyPr>
          <a:lstStyle/>
          <a:p>
            <a:r>
              <a:rPr lang="en-US" sz="2800" i="1">
                <a:cs typeface="Arial" charset="0"/>
              </a:rPr>
              <a:t>*  </a:t>
            </a:r>
            <a:r>
              <a:rPr lang="en-US" sz="2800" i="1"/>
              <a:t>Roof – Sloped Tin is best but any will work</a:t>
            </a:r>
          </a:p>
          <a:p>
            <a:r>
              <a:rPr lang="en-US" sz="2800" i="1">
                <a:cs typeface="Arial" charset="0"/>
              </a:rPr>
              <a:t>*</a:t>
            </a:r>
            <a:r>
              <a:rPr lang="en-US" sz="2800" i="1"/>
              <a:t>  .6 gallons per square foot roof</a:t>
            </a:r>
          </a:p>
          <a:p>
            <a:r>
              <a:rPr lang="en-US" sz="2800" i="1">
                <a:cs typeface="Arial" charset="0"/>
              </a:rPr>
              <a:t>*</a:t>
            </a:r>
            <a:r>
              <a:rPr lang="en-US" sz="2800" i="1"/>
              <a:t>  2,000 sq. foot roof X 1" rain = 1,200  gal. water</a:t>
            </a:r>
          </a:p>
          <a:p>
            <a:r>
              <a:rPr lang="en-US" sz="2800" i="1">
                <a:cs typeface="Arial" charset="0"/>
              </a:rPr>
              <a:t>* </a:t>
            </a:r>
            <a:r>
              <a:rPr lang="en-US" sz="2800" i="1"/>
              <a:t>1,200 gal. X 20" rainfall per year= 24,000 gal/yr.</a:t>
            </a:r>
          </a:p>
          <a:p>
            <a:r>
              <a:rPr lang="en-US" sz="2800" i="1">
                <a:cs typeface="Arial" charset="0"/>
              </a:rPr>
              <a:t>*  </a:t>
            </a:r>
            <a:r>
              <a:rPr lang="en-US" sz="2800" i="1"/>
              <a:t>12” rain yields 14,400 gals./yr.</a:t>
            </a:r>
          </a:p>
          <a:p>
            <a:r>
              <a:rPr lang="en-US" sz="2800" i="1">
                <a:cs typeface="Arial" charset="0"/>
              </a:rPr>
              <a:t>*  </a:t>
            </a:r>
            <a:r>
              <a:rPr lang="en-US" sz="2800" i="1"/>
              <a:t>6” rain yields 7,200 gals./yr.</a:t>
            </a:r>
          </a:p>
          <a:p>
            <a:endParaRPr lang="en-US" sz="2800" i="1"/>
          </a:p>
          <a:p>
            <a:pPr>
              <a:spcBef>
                <a:spcPct val="50000"/>
              </a:spcBef>
            </a:pPr>
            <a:endParaRPr lang="en-US" sz="2800"/>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747713" y="1752600"/>
            <a:ext cx="8396287" cy="1462088"/>
          </a:xfrm>
          <a:prstGeom prst="rect">
            <a:avLst/>
          </a:prstGeom>
          <a:noFill/>
          <a:ln w="9525">
            <a:noFill/>
            <a:miter lim="800000"/>
            <a:headEnd/>
            <a:tailEnd/>
          </a:ln>
        </p:spPr>
        <p:txBody>
          <a:bodyPr lIns="0" tIns="0" rIns="0" bIns="0">
            <a:spAutoFit/>
          </a:bodyPr>
          <a:lstStyle/>
          <a:p>
            <a:pPr indent="252413" defTabSz="381000">
              <a:buClr>
                <a:srgbClr val="CCE6FF"/>
              </a:buClr>
              <a:buFont typeface="WP TypographicSymbols" pitchFamily="2" charset="0"/>
              <a:buChar char="P"/>
            </a:pPr>
            <a:r>
              <a:rPr lang="en-US" sz="3200" i="1"/>
              <a:t>Gutters - Nothing special </a:t>
            </a:r>
          </a:p>
          <a:p>
            <a:pPr indent="252413" defTabSz="381000">
              <a:buClr>
                <a:srgbClr val="CCE6FF"/>
              </a:buClr>
              <a:buFont typeface="WP TypographicSymbols" pitchFamily="2" charset="0"/>
              <a:buChar char="P"/>
            </a:pPr>
            <a:r>
              <a:rPr lang="en-US" sz="3200" i="1"/>
              <a:t>Roof washers - removes trash, debris &amp; dust</a:t>
            </a:r>
            <a:r>
              <a:rPr lang="en-US" sz="3200" i="1">
                <a:solidFill>
                  <a:srgbClr val="FFFFFF"/>
                </a:solidFill>
                <a:latin typeface="Times New Roman" pitchFamily="18" charset="0"/>
              </a:rPr>
              <a:t> </a:t>
            </a:r>
          </a:p>
        </p:txBody>
      </p:sp>
      <p:pic>
        <p:nvPicPr>
          <p:cNvPr id="11267" name="Picture 7"/>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400550" y="3201988"/>
            <a:ext cx="4668838" cy="3502025"/>
          </a:xfrm>
          <a:prstGeom prst="rect">
            <a:avLst/>
          </a:prstGeom>
          <a:noFill/>
          <a:ln w="9525">
            <a:noFill/>
            <a:miter lim="800000"/>
            <a:headEnd/>
            <a:tailEnd/>
          </a:ln>
        </p:spPr>
      </p:pic>
      <p:pic>
        <p:nvPicPr>
          <p:cNvPr id="11268" name="Picture 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0" y="3200400"/>
            <a:ext cx="4687888" cy="3517900"/>
          </a:xfrm>
          <a:prstGeom prst="rect">
            <a:avLst/>
          </a:prstGeom>
          <a:noFill/>
          <a:ln w="9525">
            <a:noFill/>
            <a:miter lim="800000"/>
            <a:headEnd/>
            <a:tailEnd/>
          </a:ln>
        </p:spPr>
      </p:pic>
      <p:sp>
        <p:nvSpPr>
          <p:cNvPr id="11269" name="Text Box 9"/>
          <p:cNvSpPr txBox="1">
            <a:spLocks noChangeArrowheads="1"/>
          </p:cNvSpPr>
          <p:nvPr/>
        </p:nvSpPr>
        <p:spPr bwMode="auto">
          <a:xfrm>
            <a:off x="1524000" y="533400"/>
            <a:ext cx="5867400" cy="641350"/>
          </a:xfrm>
          <a:prstGeom prst="rect">
            <a:avLst/>
          </a:prstGeom>
          <a:noFill/>
          <a:ln w="9525">
            <a:noFill/>
            <a:miter lim="800000"/>
            <a:headEnd/>
            <a:tailEnd/>
          </a:ln>
        </p:spPr>
        <p:txBody>
          <a:bodyPr>
            <a:spAutoFit/>
          </a:bodyPr>
          <a:lstStyle/>
          <a:p>
            <a:pPr algn="ctr">
              <a:spcBef>
                <a:spcPct val="50000"/>
              </a:spcBef>
            </a:pPr>
            <a:r>
              <a:rPr lang="en-US" b="0" i="1"/>
              <a:t>Gutters and Roof Washers</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ew bauhaus 1 design template">
  <a:themeElements>
    <a:clrScheme name="New bauhaus 1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New bauhaus 1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New bauhaus 1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bauhaus 1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bauhaus 1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bauhaus 1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bauhaus 1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bauhaus 1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bauhaus 1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bauhaus 1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bauhaus 1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bauhaus 1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bauhaus 1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bauhaus 1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w bauhaus 1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sample7 with photos</Template>
  <TotalTime>432</TotalTime>
  <Words>935</Words>
  <Application>Microsoft Office PowerPoint</Application>
  <PresentationFormat>On-screen Show (4:3)</PresentationFormat>
  <Paragraphs>113</Paragraphs>
  <Slides>26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WP TypographicSymbols</vt:lpstr>
      <vt:lpstr>Times New Roman</vt:lpstr>
      <vt:lpstr>New bauhaus 1 design template</vt:lpstr>
      <vt:lpstr>Rainwater Harvesting</vt:lpstr>
      <vt:lpstr>Efficient Water Use is Critical</vt:lpstr>
      <vt:lpstr>Slide 3</vt:lpstr>
      <vt:lpstr>Slide 4</vt:lpstr>
      <vt:lpstr>Slide 5</vt:lpstr>
      <vt:lpstr>Slide 6</vt:lpstr>
      <vt:lpstr>Slide 7</vt:lpstr>
      <vt:lpstr>Slide 8</vt:lpstr>
      <vt:lpstr>Slide 9</vt:lpstr>
      <vt:lpstr>Slide 10</vt:lpstr>
      <vt:lpstr>Slide 11</vt:lpstr>
      <vt:lpstr>Small Rain Barrels</vt:lpstr>
      <vt:lpstr>Simple Rain Barrel w/Gutter</vt:lpstr>
      <vt:lpstr>Selection – Size, Color, Shape</vt:lpstr>
      <vt:lpstr>Slide 15</vt:lpstr>
      <vt:lpstr>Slide 16</vt:lpstr>
      <vt:lpstr>Slide 17</vt:lpstr>
      <vt:lpstr>Slide 18</vt:lpstr>
      <vt:lpstr>Slide 19</vt:lpstr>
      <vt:lpstr>Slide 20</vt:lpstr>
      <vt:lpstr>Slide 21</vt:lpstr>
      <vt:lpstr>Rainwater Harvesting</vt:lpstr>
      <vt:lpstr>Rainwater Harvesting</vt:lpstr>
      <vt:lpstr>Resources</vt:lpstr>
      <vt:lpstr>Slide 25</vt:lpstr>
      <vt:lpstr>Slide 26</vt:lpstr>
    </vt:vector>
  </TitlesOfParts>
  <Company>Texas Cooperative Extension - FDRM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Rainwater Harvesting</dc:title>
  <dc:creator>Janie Harris</dc:creator>
  <cp:lastModifiedBy>TX Agrilife Ext</cp:lastModifiedBy>
  <cp:revision>23</cp:revision>
  <dcterms:created xsi:type="dcterms:W3CDTF">2006-02-15T16:02:32Z</dcterms:created>
  <dcterms:modified xsi:type="dcterms:W3CDTF">2010-11-17T21:20:03Z</dcterms:modified>
</cp:coreProperties>
</file>